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5.xml" ContentType="application/vnd.openxmlformats-officedocument.themeOverrid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6.xml" ContentType="application/vnd.openxmlformats-officedocument.themeOverrid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7.xml" ContentType="application/vnd.openxmlformats-officedocument.themeOverride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8.xml" ContentType="application/vnd.openxmlformats-officedocument.themeOverride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9.xml" ContentType="application/vnd.openxmlformats-officedocument.themeOverride+xml"/>
  <Override PartName="/ppt/charts/chart2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0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78" r:id="rId4"/>
    <p:sldMasterId id="2147483687" r:id="rId5"/>
    <p:sldMasterId id="2147483696" r:id="rId6"/>
    <p:sldMasterId id="2147483705" r:id="rId7"/>
    <p:sldMasterId id="2147483714" r:id="rId8"/>
  </p:sldMasterIdLst>
  <p:notesMasterIdLst>
    <p:notesMasterId r:id="rId58"/>
  </p:notesMasterIdLst>
  <p:handoutMasterIdLst>
    <p:handoutMasterId r:id="rId59"/>
  </p:handoutMasterIdLst>
  <p:sldIdLst>
    <p:sldId id="256" r:id="rId9"/>
    <p:sldId id="313" r:id="rId10"/>
    <p:sldId id="259" r:id="rId11"/>
    <p:sldId id="258" r:id="rId12"/>
    <p:sldId id="315" r:id="rId13"/>
    <p:sldId id="264" r:id="rId14"/>
    <p:sldId id="266" r:id="rId15"/>
    <p:sldId id="267" r:id="rId16"/>
    <p:sldId id="268" r:id="rId17"/>
    <p:sldId id="269" r:id="rId18"/>
    <p:sldId id="270" r:id="rId19"/>
    <p:sldId id="26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10" r:id="rId28"/>
    <p:sldId id="261" r:id="rId29"/>
    <p:sldId id="316" r:id="rId30"/>
    <p:sldId id="317" r:id="rId31"/>
    <p:sldId id="312" r:id="rId32"/>
    <p:sldId id="302" r:id="rId33"/>
    <p:sldId id="307" r:id="rId34"/>
    <p:sldId id="306" r:id="rId35"/>
    <p:sldId id="304" r:id="rId36"/>
    <p:sldId id="318" r:id="rId37"/>
    <p:sldId id="319" r:id="rId38"/>
    <p:sldId id="320" r:id="rId39"/>
    <p:sldId id="321" r:id="rId40"/>
    <p:sldId id="322" r:id="rId41"/>
    <p:sldId id="323" r:id="rId42"/>
    <p:sldId id="340" r:id="rId43"/>
    <p:sldId id="338" r:id="rId44"/>
    <p:sldId id="337" r:id="rId45"/>
    <p:sldId id="336" r:id="rId46"/>
    <p:sldId id="335" r:id="rId47"/>
    <p:sldId id="334" r:id="rId48"/>
    <p:sldId id="333" r:id="rId49"/>
    <p:sldId id="332" r:id="rId50"/>
    <p:sldId id="325" r:id="rId51"/>
    <p:sldId id="326" r:id="rId52"/>
    <p:sldId id="327" r:id="rId53"/>
    <p:sldId id="328" r:id="rId54"/>
    <p:sldId id="329" r:id="rId55"/>
    <p:sldId id="330" r:id="rId56"/>
    <p:sldId id="308" r:id="rId57"/>
  </p:sldIdLst>
  <p:sldSz cx="9144000" cy="5143500" type="screen16x9"/>
  <p:notesSz cx="6858000" cy="994568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C2E58"/>
    <a:srgbClr val="0066FF"/>
    <a:srgbClr val="CC00FF"/>
    <a:srgbClr val="FF66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6" autoAdjust="0"/>
    <p:restoredTop sz="88632" autoAdjust="0"/>
  </p:normalViewPr>
  <p:slideViewPr>
    <p:cSldViewPr>
      <p:cViewPr varScale="1">
        <p:scale>
          <a:sx n="54" d="100"/>
          <a:sy n="54" d="100"/>
        </p:scale>
        <p:origin x="97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Radni_list_programa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Radni_list_programa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Radni_list_programa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Radni_list_programa_Microsoft_Excel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Radni_list_programa_Microsoft_Excel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Radni_list_programa_Microsoft_Excel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Radni_list_programa_Microsoft_Excel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Radni_list_programa_Microsoft_Excel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C2E5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13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9"/>
        <c:axId val="977578848"/>
        <c:axId val="977581568"/>
      </c:barChart>
      <c:catAx>
        <c:axId val="97757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7581568"/>
        <c:crosses val="autoZero"/>
        <c:auto val="1"/>
        <c:lblAlgn val="ctr"/>
        <c:lblOffset val="100"/>
        <c:noMultiLvlLbl val="0"/>
      </c:catAx>
      <c:valAx>
        <c:axId val="97758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7578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6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99"/>
        <c:axId val="1045361344"/>
        <c:axId val="1045353728"/>
      </c:barChart>
      <c:catAx>
        <c:axId val="104536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5353728"/>
        <c:crosses val="autoZero"/>
        <c:auto val="1"/>
        <c:lblAlgn val="ctr"/>
        <c:lblOffset val="100"/>
        <c:noMultiLvlLbl val="0"/>
      </c:catAx>
      <c:valAx>
        <c:axId val="104535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5361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99"/>
        <c:axId val="1045361888"/>
        <c:axId val="1045359168"/>
      </c:barChart>
      <c:catAx>
        <c:axId val="104536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5359168"/>
        <c:crosses val="autoZero"/>
        <c:auto val="1"/>
        <c:lblAlgn val="ctr"/>
        <c:lblOffset val="100"/>
        <c:noMultiLvlLbl val="0"/>
      </c:catAx>
      <c:valAx>
        <c:axId val="104535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536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8</c:v>
                </c:pt>
                <c:pt idx="2">
                  <c:v>5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99"/>
        <c:axId val="1045362432"/>
        <c:axId val="1045358080"/>
      </c:barChart>
      <c:catAx>
        <c:axId val="104536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5358080"/>
        <c:crosses val="autoZero"/>
        <c:auto val="1"/>
        <c:lblAlgn val="ctr"/>
        <c:lblOffset val="100"/>
        <c:noMultiLvlLbl val="0"/>
      </c:catAx>
      <c:valAx>
        <c:axId val="104535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536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CC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9"/>
        <c:axId val="1045367328"/>
        <c:axId val="1045356448"/>
      </c:barChart>
      <c:catAx>
        <c:axId val="104536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5356448"/>
        <c:crosses val="autoZero"/>
        <c:auto val="1"/>
        <c:lblAlgn val="ctr"/>
        <c:lblOffset val="100"/>
        <c:noMultiLvlLbl val="0"/>
      </c:catAx>
      <c:valAx>
        <c:axId val="104535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536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2.7E-2</c:v>
                </c:pt>
                <c:pt idx="1">
                  <c:v>0.21299999999999999</c:v>
                </c:pt>
                <c:pt idx="2">
                  <c:v>0.61299999999999999</c:v>
                </c:pt>
                <c:pt idx="3">
                  <c:v>0.14699999999999999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Učitelji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0</c:v>
                </c:pt>
                <c:pt idx="1">
                  <c:v>0.06</c:v>
                </c:pt>
                <c:pt idx="2">
                  <c:v>0.3</c:v>
                </c:pt>
                <c:pt idx="3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367872"/>
        <c:axId val="1045366240"/>
      </c:barChart>
      <c:catAx>
        <c:axId val="10453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66240"/>
        <c:crosses val="autoZero"/>
        <c:auto val="1"/>
        <c:lblAlgn val="ctr"/>
        <c:lblOffset val="100"/>
        <c:noMultiLvlLbl val="0"/>
      </c:catAx>
      <c:valAx>
        <c:axId val="104536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6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49606299212588E-2"/>
          <c:y val="3.0265748031496061E-2"/>
          <c:w val="0.90743372703412073"/>
          <c:h val="0.79995374015748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0%">
                  <c:v>0.33</c:v>
                </c:pt>
                <c:pt idx="3" formatCode="0%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Učitelji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0.03</c:v>
                </c:pt>
                <c:pt idx="1">
                  <c:v>0</c:v>
                </c:pt>
                <c:pt idx="2">
                  <c:v>0.33</c:v>
                </c:pt>
                <c:pt idx="3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366784"/>
        <c:axId val="1045356992"/>
      </c:barChart>
      <c:catAx>
        <c:axId val="104536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56992"/>
        <c:crosses val="autoZero"/>
        <c:auto val="1"/>
        <c:lblAlgn val="ctr"/>
        <c:lblOffset val="100"/>
        <c:noMultiLvlLbl val="0"/>
      </c:catAx>
      <c:valAx>
        <c:axId val="104535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6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1.4E-2</c:v>
                </c:pt>
                <c:pt idx="1">
                  <c:v>4.1000000000000002E-2</c:v>
                </c:pt>
                <c:pt idx="2" formatCode="0%">
                  <c:v>0.55400000000000005</c:v>
                </c:pt>
                <c:pt idx="3" formatCode="0%">
                  <c:v>0.39200000000000002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Učitelji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0.03</c:v>
                </c:pt>
                <c:pt idx="1">
                  <c:v>0.03</c:v>
                </c:pt>
                <c:pt idx="2">
                  <c:v>0.33</c:v>
                </c:pt>
                <c:pt idx="3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357536"/>
        <c:axId val="1045364064"/>
      </c:barChart>
      <c:catAx>
        <c:axId val="104535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64064"/>
        <c:crosses val="autoZero"/>
        <c:auto val="1"/>
        <c:lblAlgn val="ctr"/>
        <c:lblOffset val="100"/>
        <c:noMultiLvlLbl val="0"/>
      </c:catAx>
      <c:valAx>
        <c:axId val="104536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5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0.28000000000000003</c:v>
                </c:pt>
                <c:pt idx="1">
                  <c:v>0.34</c:v>
                </c:pt>
                <c:pt idx="2" formatCode="0%">
                  <c:v>0.26</c:v>
                </c:pt>
                <c:pt idx="3" formatCode="0%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352640"/>
        <c:axId val="1045358624"/>
      </c:barChart>
      <c:catAx>
        <c:axId val="104535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58624"/>
        <c:crosses val="autoZero"/>
        <c:auto val="1"/>
        <c:lblAlgn val="ctr"/>
        <c:lblOffset val="100"/>
        <c:noMultiLvlLbl val="0"/>
      </c:catAx>
      <c:valAx>
        <c:axId val="104535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5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 formatCode="0%">
                  <c:v>0.53</c:v>
                </c:pt>
                <c:pt idx="3" formatCode="0%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Učitelji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0.78</c:v>
                </c:pt>
                <c:pt idx="3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362976"/>
        <c:axId val="1045363520"/>
      </c:barChart>
      <c:catAx>
        <c:axId val="10453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63520"/>
        <c:crosses val="autoZero"/>
        <c:auto val="1"/>
        <c:lblAlgn val="ctr"/>
        <c:lblOffset val="100"/>
        <c:noMultiLvlLbl val="0"/>
      </c:catAx>
      <c:valAx>
        <c:axId val="10453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6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</c:v>
                </c:pt>
                <c:pt idx="1">
                  <c:v>0.04</c:v>
                </c:pt>
                <c:pt idx="2" formatCode="0%">
                  <c:v>0.52</c:v>
                </c:pt>
                <c:pt idx="3" formatCode="0%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Učitelji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0</c:v>
                </c:pt>
                <c:pt idx="1">
                  <c:v>0.03</c:v>
                </c:pt>
                <c:pt idx="2">
                  <c:v>0.42</c:v>
                </c:pt>
                <c:pt idx="3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359712"/>
        <c:axId val="1045355360"/>
      </c:barChart>
      <c:catAx>
        <c:axId val="104535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55360"/>
        <c:crosses val="autoZero"/>
        <c:auto val="1"/>
        <c:lblAlgn val="ctr"/>
        <c:lblOffset val="100"/>
        <c:noMultiLvlLbl val="0"/>
      </c:catAx>
      <c:valAx>
        <c:axId val="104535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5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C2E5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18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99"/>
        <c:axId val="977590816"/>
        <c:axId val="977591360"/>
      </c:barChart>
      <c:catAx>
        <c:axId val="97759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7591360"/>
        <c:crosses val="autoZero"/>
        <c:auto val="1"/>
        <c:lblAlgn val="ctr"/>
        <c:lblOffset val="100"/>
        <c:noMultiLvlLbl val="0"/>
      </c:catAx>
      <c:valAx>
        <c:axId val="97759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7590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</c:v>
                </c:pt>
                <c:pt idx="1">
                  <c:v>0.05</c:v>
                </c:pt>
                <c:pt idx="2" formatCode="0%">
                  <c:v>0.57999999999999996</c:v>
                </c:pt>
                <c:pt idx="3" formatCode="0%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Učitelji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365152"/>
        <c:axId val="1045365696"/>
      </c:barChart>
      <c:catAx>
        <c:axId val="10453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65696"/>
        <c:crosses val="autoZero"/>
        <c:auto val="1"/>
        <c:lblAlgn val="ctr"/>
        <c:lblOffset val="100"/>
        <c:noMultiLvlLbl val="0"/>
      </c:catAx>
      <c:valAx>
        <c:axId val="104536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6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2276902887139"/>
          <c:y val="2.0890748031496063E-2"/>
          <c:w val="0.8575272309711286"/>
          <c:h val="0.79995374015748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</c:v>
                </c:pt>
                <c:pt idx="1">
                  <c:v>2.7E-2</c:v>
                </c:pt>
                <c:pt idx="2" formatCode="0%">
                  <c:v>0.68</c:v>
                </c:pt>
                <c:pt idx="3" formatCode="0%">
                  <c:v>0.29299999999999998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Učitelji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0</c:v>
                </c:pt>
                <c:pt idx="1">
                  <c:v>0.06</c:v>
                </c:pt>
                <c:pt idx="2">
                  <c:v>0.56000000000000005</c:v>
                </c:pt>
                <c:pt idx="3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353184"/>
        <c:axId val="1045764592"/>
      </c:barChart>
      <c:catAx>
        <c:axId val="104535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64592"/>
        <c:crosses val="autoZero"/>
        <c:auto val="1"/>
        <c:lblAlgn val="ctr"/>
        <c:lblOffset val="100"/>
        <c:noMultiLvlLbl val="0"/>
      </c:catAx>
      <c:valAx>
        <c:axId val="104576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3531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</c:v>
                </c:pt>
                <c:pt idx="1">
                  <c:v>0.12</c:v>
                </c:pt>
                <c:pt idx="2" formatCode="0%">
                  <c:v>0.50700000000000001</c:v>
                </c:pt>
                <c:pt idx="3" formatCode="0%">
                  <c:v>0.373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Učitelji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0.03</c:v>
                </c:pt>
                <c:pt idx="1">
                  <c:v>0</c:v>
                </c:pt>
                <c:pt idx="2">
                  <c:v>0.55000000000000004</c:v>
                </c:pt>
                <c:pt idx="3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772752"/>
        <c:axId val="1045770032"/>
      </c:barChart>
      <c:catAx>
        <c:axId val="104577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70032"/>
        <c:crosses val="autoZero"/>
        <c:auto val="1"/>
        <c:lblAlgn val="ctr"/>
        <c:lblOffset val="100"/>
        <c:noMultiLvlLbl val="0"/>
      </c:catAx>
      <c:valAx>
        <c:axId val="104577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7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5.3999999999999999E-2</c:v>
                </c:pt>
                <c:pt idx="1">
                  <c:v>8.1000000000000003E-2</c:v>
                </c:pt>
                <c:pt idx="2" formatCode="0%">
                  <c:v>0.48599999999999999</c:v>
                </c:pt>
                <c:pt idx="3" formatCode="0%">
                  <c:v>0.378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Učitelji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0</c:v>
                </c:pt>
                <c:pt idx="1">
                  <c:v>0.03</c:v>
                </c:pt>
                <c:pt idx="2">
                  <c:v>0.55000000000000004</c:v>
                </c:pt>
                <c:pt idx="3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775472"/>
        <c:axId val="1045776016"/>
      </c:barChart>
      <c:catAx>
        <c:axId val="104577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76016"/>
        <c:crosses val="autoZero"/>
        <c:auto val="1"/>
        <c:lblAlgn val="ctr"/>
        <c:lblOffset val="100"/>
        <c:noMultiLvlLbl val="0"/>
      </c:catAx>
      <c:valAx>
        <c:axId val="104577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7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 formatCode="0%">
                  <c:v>0.23</c:v>
                </c:pt>
                <c:pt idx="3" formatCode="0%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Učitelji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0</c:v>
                </c:pt>
                <c:pt idx="1">
                  <c:v>0.03</c:v>
                </c:pt>
                <c:pt idx="2">
                  <c:v>0.39</c:v>
                </c:pt>
                <c:pt idx="3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776560"/>
        <c:axId val="1045768944"/>
      </c:barChart>
      <c:catAx>
        <c:axId val="104577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68944"/>
        <c:crosses val="autoZero"/>
        <c:auto val="1"/>
        <c:lblAlgn val="ctr"/>
        <c:lblOffset val="100"/>
        <c:noMultiLvlLbl val="0"/>
      </c:catAx>
      <c:valAx>
        <c:axId val="104576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7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63943569553806"/>
          <c:y val="2.0890748031496063E-2"/>
          <c:w val="0.8575272309711286"/>
          <c:h val="0.79995374015748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0.04</c:v>
                </c:pt>
                <c:pt idx="1">
                  <c:v>0.26</c:v>
                </c:pt>
                <c:pt idx="2" formatCode="0%">
                  <c:v>0.5</c:v>
                </c:pt>
                <c:pt idx="3" formatCode="0%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Učitelji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0.03</c:v>
                </c:pt>
                <c:pt idx="1">
                  <c:v>0.25</c:v>
                </c:pt>
                <c:pt idx="2">
                  <c:v>0.53</c:v>
                </c:pt>
                <c:pt idx="3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765136"/>
        <c:axId val="1045762960"/>
      </c:barChart>
      <c:catAx>
        <c:axId val="104576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62960"/>
        <c:crosses val="autoZero"/>
        <c:auto val="1"/>
        <c:lblAlgn val="ctr"/>
        <c:lblOffset val="100"/>
        <c:noMultiLvlLbl val="0"/>
      </c:catAx>
      <c:valAx>
        <c:axId val="104576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6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 formatCode="0%">
                  <c:v>0.28000000000000003</c:v>
                </c:pt>
                <c:pt idx="3" formatCode="0%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Učitelji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0.03</c:v>
                </c:pt>
                <c:pt idx="1">
                  <c:v>0.05</c:v>
                </c:pt>
                <c:pt idx="2">
                  <c:v>0.61</c:v>
                </c:pt>
                <c:pt idx="3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777648"/>
        <c:axId val="1045762416"/>
      </c:barChart>
      <c:catAx>
        <c:axId val="104577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62416"/>
        <c:crosses val="autoZero"/>
        <c:auto val="1"/>
        <c:lblAlgn val="ctr"/>
        <c:lblOffset val="100"/>
        <c:noMultiLvlLbl val="0"/>
      </c:catAx>
      <c:valAx>
        <c:axId val="104576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7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0.03</c:v>
                </c:pt>
                <c:pt idx="1">
                  <c:v>0.1</c:v>
                </c:pt>
                <c:pt idx="2" formatCode="0%">
                  <c:v>0.47</c:v>
                </c:pt>
                <c:pt idx="3" formatCode="0%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765680"/>
        <c:axId val="1045774384"/>
      </c:barChart>
      <c:catAx>
        <c:axId val="10457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74384"/>
        <c:crosses val="autoZero"/>
        <c:auto val="1"/>
        <c:lblAlgn val="ctr"/>
        <c:lblOffset val="100"/>
        <c:noMultiLvlLbl val="0"/>
      </c:catAx>
      <c:valAx>
        <c:axId val="104577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uopće NE</c:v>
                </c:pt>
                <c:pt idx="1">
                  <c:v>uglavnom NE</c:v>
                </c:pt>
                <c:pt idx="2">
                  <c:v>uglavnom DA</c:v>
                </c:pt>
                <c:pt idx="3">
                  <c:v>u potpunosti DA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</c:v>
                </c:pt>
                <c:pt idx="1">
                  <c:v>0.03</c:v>
                </c:pt>
                <c:pt idx="2" formatCode="0%">
                  <c:v>0.21</c:v>
                </c:pt>
                <c:pt idx="3" formatCode="0%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D-4EB3-A267-AC7D7201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763504"/>
        <c:axId val="1045777104"/>
      </c:barChart>
      <c:catAx>
        <c:axId val="104576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77104"/>
        <c:crosses val="autoZero"/>
        <c:auto val="1"/>
        <c:lblAlgn val="ctr"/>
        <c:lblOffset val="100"/>
        <c:noMultiLvlLbl val="0"/>
      </c:catAx>
      <c:valAx>
        <c:axId val="104577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576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C2E5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16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9"/>
        <c:axId val="977588096"/>
        <c:axId val="977588640"/>
      </c:barChart>
      <c:catAx>
        <c:axId val="9775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7588640"/>
        <c:crosses val="autoZero"/>
        <c:auto val="1"/>
        <c:lblAlgn val="ctr"/>
        <c:lblOffset val="100"/>
        <c:noMultiLvlLbl val="0"/>
      </c:catAx>
      <c:valAx>
        <c:axId val="97758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758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C2E5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14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99"/>
        <c:axId val="977591904"/>
        <c:axId val="977577760"/>
      </c:barChart>
      <c:catAx>
        <c:axId val="97759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7577760"/>
        <c:crosses val="autoZero"/>
        <c:auto val="1"/>
        <c:lblAlgn val="ctr"/>
        <c:lblOffset val="100"/>
        <c:noMultiLvlLbl val="0"/>
      </c:catAx>
      <c:valAx>
        <c:axId val="97757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759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C2E5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9"/>
        <c:axId val="977578304"/>
        <c:axId val="977582656"/>
      </c:barChart>
      <c:catAx>
        <c:axId val="97757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7582656"/>
        <c:crosses val="autoZero"/>
        <c:auto val="1"/>
        <c:lblAlgn val="ctr"/>
        <c:lblOffset val="100"/>
        <c:noMultiLvlLbl val="0"/>
      </c:catAx>
      <c:valAx>
        <c:axId val="97758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757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8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9"/>
        <c:axId val="977579392"/>
        <c:axId val="977579936"/>
      </c:barChart>
      <c:catAx>
        <c:axId val="97757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7579936"/>
        <c:crosses val="autoZero"/>
        <c:auto val="1"/>
        <c:lblAlgn val="ctr"/>
        <c:lblOffset val="100"/>
        <c:noMultiLvlLbl val="0"/>
      </c:catAx>
      <c:valAx>
        <c:axId val="97757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757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8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99"/>
        <c:axId val="1087729456"/>
        <c:axId val="1045360800"/>
      </c:barChart>
      <c:catAx>
        <c:axId val="108772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5360800"/>
        <c:crosses val="autoZero"/>
        <c:auto val="1"/>
        <c:lblAlgn val="ctr"/>
        <c:lblOffset val="100"/>
        <c:noMultiLvlLbl val="0"/>
      </c:catAx>
      <c:valAx>
        <c:axId val="104536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772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12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9"/>
        <c:axId val="1045354816"/>
        <c:axId val="1045364608"/>
      </c:barChart>
      <c:catAx>
        <c:axId val="104535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5364608"/>
        <c:crosses val="autoZero"/>
        <c:auto val="1"/>
        <c:lblAlgn val="ctr"/>
        <c:lblOffset val="100"/>
        <c:noMultiLvlLbl val="0"/>
      </c:catAx>
      <c:valAx>
        <c:axId val="104536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535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99"/>
        <c:axId val="1045355904"/>
        <c:axId val="1045360256"/>
      </c:barChart>
      <c:catAx>
        <c:axId val="104535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5360256"/>
        <c:crosses val="autoZero"/>
        <c:auto val="1"/>
        <c:lblAlgn val="ctr"/>
        <c:lblOffset val="100"/>
        <c:noMultiLvlLbl val="0"/>
      </c:catAx>
      <c:valAx>
        <c:axId val="104536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535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6FC32-3743-42AA-969F-322BEC0D8159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62A8D20-C005-445E-9605-74609EB0DF6C}" type="pres">
      <dgm:prSet presAssocID="{CE96FC32-3743-42AA-969F-322BEC0D81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85AD2593-9655-4DF7-B085-42AEB4389D02}" type="presOf" srcId="{CE96FC32-3743-42AA-969F-322BEC0D8159}" destId="{062A8D20-C005-445E-9605-74609EB0DF6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9523C8-CE04-4A12-84F1-FEDA042F84F9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AB3F6D5-ED73-42AA-81DE-7B4BD4145938}" type="pres">
      <dgm:prSet presAssocID="{C79523C8-CE04-4A12-84F1-FEDA042F84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12B37E84-76BE-4881-BFD8-6413F2BA09AD}" type="presOf" srcId="{C79523C8-CE04-4A12-84F1-FEDA042F84F9}" destId="{EAB3F6D5-ED73-42AA-81DE-7B4BD414593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424EF-B367-46F6-A89D-B185DC674BAB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3B734-F22D-4C2F-BE5A-EAA937DB61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9867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195E4-C3A8-436D-95D8-26D189B99EB5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28FA3-00E1-40FD-9FD3-2D4D2B0DDC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19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28FA3-00E1-40FD-9FD3-2D4D2B0DDCD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25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1467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781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692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POUČAK DIVLJIH GUSAKA: lete u V formaciji i na taj način štede i do 75% energije, bodre jedna drugu i međusobno si pomažu...</a:t>
            </a:r>
          </a:p>
          <a:p>
            <a:r>
              <a:rPr lang="vi-VN" dirty="0" smtClean="0"/>
              <a:t>Isto je i s ljudima u timu:</a:t>
            </a:r>
            <a:r>
              <a:rPr lang="hr-HR" baseline="0" dirty="0" smtClean="0"/>
              <a:t> t</a:t>
            </a:r>
            <a:r>
              <a:rPr lang="vi-VN" dirty="0" smtClean="0"/>
              <a:t>rebaju biti svjesni da će, idu li istim pravcem, surađuju i uzdaju se jedni u druge, puno brže i jednostavnije stići do cilja.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28FA3-00E1-40FD-9FD3-2D4D2B0DDCD3}" type="slidenum">
              <a:rPr lang="hr-HR" smtClean="0"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255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MIN=1</a:t>
            </a:r>
          </a:p>
          <a:p>
            <a:r>
              <a:rPr lang="hr-HR" dirty="0" smtClean="0"/>
              <a:t>MAX=5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28FA3-00E1-40FD-9FD3-2D4D2B0DDCD3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14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28FA3-00E1-40FD-9FD3-2D4D2B0DDCD3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20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MIN=1</a:t>
            </a:r>
          </a:p>
          <a:p>
            <a:r>
              <a:rPr lang="hr-HR" dirty="0" smtClean="0"/>
              <a:t>MAX=5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28FA3-00E1-40FD-9FD3-2D4D2B0DDCD3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14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MIN=17</a:t>
            </a:r>
          </a:p>
          <a:p>
            <a:r>
              <a:rPr lang="hr-HR" dirty="0" smtClean="0"/>
              <a:t>MAX=85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28FA3-00E1-40FD-9FD3-2D4D2B0DDCD3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14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1537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805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279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6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636A-E634-4126-A9A5-3357ECFB07D3}" type="datetime1">
              <a:rPr lang="hr-HR" smtClean="0"/>
              <a:t>7.12.2021.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19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58FA-8428-4A91-8303-04C351386B59}" type="datetime1">
              <a:rPr lang="hr-HR" smtClean="0"/>
              <a:t>7.12.2021.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90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84C0-2A7A-461D-9121-B3637CEE48CB}" type="datetime1">
              <a:rPr lang="hr-HR" smtClean="0"/>
              <a:t>7.12.2021.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15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47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85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2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1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0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2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811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792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8D96-C4DA-4736-A621-2B8F74192160}" type="datetime1">
              <a:rPr lang="hr-HR" smtClean="0"/>
              <a:t>7.12.2021.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022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823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672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43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5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1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758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871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121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253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46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B5C4-A84E-49D6-8CEA-BF4613ECF56C}" type="datetime1">
              <a:rPr lang="hr-HR" smtClean="0"/>
              <a:t>7.12.2021.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9922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47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57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65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650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469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408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544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243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45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7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168E-56F5-4C53-81D4-6A820409BE9F}" type="datetime1">
              <a:rPr lang="hr-HR" smtClean="0"/>
              <a:t>7.12.2021.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617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9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669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384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958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417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226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05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4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81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17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541A-B6B6-4166-AA09-D366A41A3DF6}" type="datetime1">
              <a:rPr lang="hr-HR" smtClean="0"/>
              <a:t>7.12.2021.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7440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475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374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7736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282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90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70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47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7654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8579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12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8449-99FA-41B2-82FB-174B56752084}" type="datetime1">
              <a:rPr lang="hr-HR" smtClean="0"/>
              <a:t>7.12.2021.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2033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136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45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48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342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962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264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822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63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5D64-612B-4E06-9B65-E8057EFD4F3D}" type="datetime1">
              <a:rPr lang="hr-HR" smtClean="0"/>
              <a:t>7.12.2021.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6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8B3E-8A2D-41C0-AA39-28F393550F76}" type="datetime1">
              <a:rPr lang="hr-HR" smtClean="0"/>
              <a:t>7.12.2021.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79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00CF-C38F-4D81-9912-28C80814B81C}" type="datetime1">
              <a:rPr lang="hr-HR" smtClean="0"/>
              <a:t>7.12.2021.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15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37C11-B30E-4277-B982-16A22AA3FBC4}" type="datetime1">
              <a:rPr lang="hr-HR" smtClean="0"/>
              <a:t>7.12.2021.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885B-5056-4D68-B0BD-2D8D6F7B7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83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A6BCC9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396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A6BCC9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335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A6BCC9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063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A6BCC9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43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A6BCC9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27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A6BCC9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09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A6BCC9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164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987574"/>
            <a:ext cx="5724128" cy="2664296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hr-HR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Samovrednovanje</a:t>
            </a:r>
            <a:r>
              <a:rPr lang="hr-HR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r-HR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škole</a:t>
            </a:r>
            <a:endParaRPr lang="hr-HR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3" y="4011910"/>
            <a:ext cx="9142737" cy="86409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accent6"/>
                </a:solidFill>
              </a:rPr>
              <a:t>ŽSV RAVNATELJA OŠ OBŽ, 7. prosinca 2021.</a:t>
            </a:r>
          </a:p>
          <a:p>
            <a:pPr algn="r"/>
            <a:r>
              <a:rPr lang="hr-HR" sz="2200" dirty="0" smtClean="0">
                <a:solidFill>
                  <a:schemeClr val="accent6"/>
                </a:solidFill>
              </a:rPr>
              <a:t>Blaženka </a:t>
            </a:r>
            <a:r>
              <a:rPr lang="hr-HR" sz="2200" dirty="0" err="1" smtClean="0">
                <a:solidFill>
                  <a:schemeClr val="accent6"/>
                </a:solidFill>
              </a:rPr>
              <a:t>Škrlec</a:t>
            </a:r>
            <a:r>
              <a:rPr lang="hr-HR" sz="2200" dirty="0" smtClean="0">
                <a:solidFill>
                  <a:schemeClr val="accent6"/>
                </a:solidFill>
              </a:rPr>
              <a:t>, ravnateljica OŠ Ante Starčevića </a:t>
            </a:r>
            <a:r>
              <a:rPr lang="hr-HR" sz="2200" dirty="0" err="1" smtClean="0">
                <a:solidFill>
                  <a:schemeClr val="accent6"/>
                </a:solidFill>
              </a:rPr>
              <a:t>Viljevo</a:t>
            </a:r>
            <a:endParaRPr lang="hr-HR" sz="2200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71550"/>
            <a:ext cx="9144000" cy="14401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131827"/>
            <a:ext cx="3696792" cy="24396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3723878"/>
            <a:ext cx="9144000" cy="144016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82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28" y="140113"/>
            <a:ext cx="7956376" cy="85725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9C2E58"/>
                </a:solidFill>
              </a:rPr>
              <a:t>Moj mi je posao </a:t>
            </a:r>
            <a:r>
              <a:rPr lang="pl-PL" sz="2800" dirty="0" smtClean="0">
                <a:solidFill>
                  <a:srgbClr val="9C2E58"/>
                </a:solidFill>
              </a:rPr>
              <a:t>mrzak.</a:t>
            </a:r>
            <a:endParaRPr lang="hr-HR" sz="2800" dirty="0">
              <a:solidFill>
                <a:srgbClr val="9C2E5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991006"/>
              </p:ext>
            </p:extLst>
          </p:nvPr>
        </p:nvGraphicFramePr>
        <p:xfrm>
          <a:off x="323528" y="134761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/>
          <a:stretch/>
        </p:blipFill>
        <p:spPr bwMode="auto">
          <a:xfrm>
            <a:off x="7956376" y="93598"/>
            <a:ext cx="995924" cy="100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5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28" y="165564"/>
            <a:ext cx="7956376" cy="857250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PROSJEČAN REZULTAT NA UPITNIKU </a:t>
            </a:r>
            <a:endParaRPr lang="hr-HR" sz="2800" b="1" dirty="0">
              <a:solidFill>
                <a:srgbClr val="9C2E5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M = 4,38	(min=2, max=5)</a:t>
            </a:r>
          </a:p>
          <a:p>
            <a:r>
              <a:rPr lang="hr-HR" sz="2800" dirty="0" smtClean="0"/>
              <a:t>SD = 0,47</a:t>
            </a:r>
          </a:p>
          <a:p>
            <a:endParaRPr lang="hr-HR" dirty="0"/>
          </a:p>
          <a:p>
            <a:pPr marL="457200" lvl="1" indent="0">
              <a:buNone/>
            </a:pPr>
            <a:r>
              <a:rPr lang="hr-HR" b="1" dirty="0" smtClean="0">
                <a:solidFill>
                  <a:srgbClr val="9C2E58"/>
                </a:solidFill>
              </a:rPr>
              <a:t>Većina učitelja prilično je zadovoljna svojim poslom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87019"/>
            <a:ext cx="3126991" cy="1769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/>
          <a:stretch/>
        </p:blipFill>
        <p:spPr bwMode="auto">
          <a:xfrm>
            <a:off x="7956376" y="93598"/>
            <a:ext cx="995924" cy="100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93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5979"/>
            <a:ext cx="7956376" cy="857250"/>
          </a:xfrm>
        </p:spPr>
        <p:txBody>
          <a:bodyPr/>
          <a:lstStyle/>
          <a:p>
            <a:r>
              <a:rPr lang="hr-HR" b="1" dirty="0" smtClean="0">
                <a:solidFill>
                  <a:schemeClr val="accent5"/>
                </a:solidFill>
              </a:rPr>
              <a:t>Percipirana podrška ravnatelja</a:t>
            </a:r>
            <a:endParaRPr lang="hr-HR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275606"/>
            <a:ext cx="8229600" cy="339447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Skala podrške </a:t>
            </a:r>
            <a:r>
              <a:rPr lang="hr-HR" sz="2800" dirty="0"/>
              <a:t>i povjerenja od strane ravnatelja </a:t>
            </a:r>
            <a:r>
              <a:rPr lang="hr-HR" sz="2800" i="1" dirty="0"/>
              <a:t>(Supervisor trust and support </a:t>
            </a:r>
            <a:r>
              <a:rPr lang="hr-HR" sz="2800" i="1" dirty="0" smtClean="0"/>
              <a:t>scale</a:t>
            </a:r>
            <a:r>
              <a:rPr lang="hr-HR" sz="2800" i="1" dirty="0"/>
              <a:t>;</a:t>
            </a:r>
            <a:r>
              <a:rPr lang="hr-HR" sz="2800" i="1" dirty="0" smtClean="0"/>
              <a:t> </a:t>
            </a:r>
            <a:r>
              <a:rPr lang="hr-HR" sz="2800" i="1" dirty="0"/>
              <a:t>Jones i James, 1979</a:t>
            </a:r>
            <a:r>
              <a:rPr lang="hr-HR" sz="2800" i="1" dirty="0" smtClean="0"/>
              <a:t>)</a:t>
            </a:r>
          </a:p>
          <a:p>
            <a:r>
              <a:rPr lang="hr-HR" sz="2800" dirty="0" smtClean="0"/>
              <a:t>7 tvrdnji, skala </a:t>
            </a:r>
            <a:r>
              <a:rPr lang="hr-HR" sz="2800" dirty="0"/>
              <a:t>od 5 stupnjeva </a:t>
            </a:r>
            <a:endParaRPr lang="hr-HR" sz="2800" dirty="0" smtClean="0"/>
          </a:p>
          <a:p>
            <a:r>
              <a:rPr lang="hr-HR" sz="2800" dirty="0" smtClean="0"/>
              <a:t>Viši </a:t>
            </a:r>
            <a:r>
              <a:rPr lang="hr-HR" sz="2800" dirty="0"/>
              <a:t>rezultat označava veću percipiranu podršku </a:t>
            </a:r>
            <a:r>
              <a:rPr lang="hr-HR" sz="2800" dirty="0" smtClean="0"/>
              <a:t>ravnatelja</a:t>
            </a:r>
            <a:endParaRPr lang="hr-HR" sz="2800" dirty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31753"/>
            <a:ext cx="7344816" cy="857250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accent5"/>
                </a:solidFill>
              </a:rPr>
              <a:t>Odnosi se prema meni s poštovanjem.</a:t>
            </a:r>
            <a:endParaRPr lang="hr-HR" sz="24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156528"/>
              </p:ext>
            </p:extLst>
          </p:nvPr>
        </p:nvGraphicFramePr>
        <p:xfrm>
          <a:off x="323528" y="134761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7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0347288"/>
              </p:ext>
            </p:extLst>
          </p:nvPr>
        </p:nvGraphicFramePr>
        <p:xfrm>
          <a:off x="2699792" y="1635646"/>
          <a:ext cx="280831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4" t="28704"/>
          <a:stretch/>
        </p:blipFill>
        <p:spPr bwMode="auto">
          <a:xfrm>
            <a:off x="7956376" y="82550"/>
            <a:ext cx="1008112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5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48" y="131753"/>
            <a:ext cx="6336704" cy="857250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chemeClr val="accent5"/>
                </a:solidFill>
              </a:rPr>
              <a:t>Imam povjerenja u </a:t>
            </a:r>
            <a:r>
              <a:rPr lang="hr-HR" sz="2400" dirty="0" smtClean="0">
                <a:solidFill>
                  <a:schemeClr val="accent5"/>
                </a:solidFill>
              </a:rPr>
              <a:t>njega/nju.</a:t>
            </a:r>
            <a:endParaRPr lang="hr-HR" sz="24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232744"/>
              </p:ext>
            </p:extLst>
          </p:nvPr>
        </p:nvGraphicFramePr>
        <p:xfrm>
          <a:off x="323528" y="134761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4" t="28704"/>
          <a:stretch/>
        </p:blipFill>
        <p:spPr bwMode="auto">
          <a:xfrm>
            <a:off x="7956376" y="82550"/>
            <a:ext cx="1008112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39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5979"/>
            <a:ext cx="6336704" cy="85725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accent5"/>
                </a:solidFill>
              </a:rPr>
              <a:t>Voljan/na je saslušati moje </a:t>
            </a:r>
            <a:r>
              <a:rPr lang="pl-PL" sz="2400" dirty="0" smtClean="0">
                <a:solidFill>
                  <a:schemeClr val="accent5"/>
                </a:solidFill>
              </a:rPr>
              <a:t>probleme.</a:t>
            </a:r>
            <a:endParaRPr lang="hr-HR" sz="28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85181"/>
              </p:ext>
            </p:extLst>
          </p:nvPr>
        </p:nvGraphicFramePr>
        <p:xfrm>
          <a:off x="323528" y="134761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4" t="28704"/>
          <a:stretch/>
        </p:blipFill>
        <p:spPr bwMode="auto">
          <a:xfrm>
            <a:off x="7956376" y="82550"/>
            <a:ext cx="1008112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52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5979"/>
            <a:ext cx="6264696" cy="85725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accent5"/>
                </a:solidFill>
              </a:rPr>
              <a:t>Pristupačan/na je i prijateljski se </a:t>
            </a:r>
            <a:r>
              <a:rPr lang="pl-PL" sz="2400" dirty="0" smtClean="0">
                <a:solidFill>
                  <a:schemeClr val="accent5"/>
                </a:solidFill>
              </a:rPr>
              <a:t>ophodi.</a:t>
            </a:r>
            <a:endParaRPr lang="hr-HR" sz="24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826408"/>
              </p:ext>
            </p:extLst>
          </p:nvPr>
        </p:nvGraphicFramePr>
        <p:xfrm>
          <a:off x="323528" y="134761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4" t="28704"/>
          <a:stretch/>
        </p:blipFill>
        <p:spPr bwMode="auto">
          <a:xfrm>
            <a:off x="7956376" y="82550"/>
            <a:ext cx="1008112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16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5979"/>
            <a:ext cx="7956376" cy="857250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chemeClr val="accent5"/>
                </a:solidFill>
              </a:rPr>
              <a:t>Mari za to kako se ja </a:t>
            </a:r>
            <a:r>
              <a:rPr lang="hr-HR" sz="2400" dirty="0" smtClean="0">
                <a:solidFill>
                  <a:schemeClr val="accent5"/>
                </a:solidFill>
              </a:rPr>
              <a:t>osjećam.</a:t>
            </a:r>
            <a:endParaRPr lang="hr-HR" sz="24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866067"/>
              </p:ext>
            </p:extLst>
          </p:nvPr>
        </p:nvGraphicFramePr>
        <p:xfrm>
          <a:off x="323528" y="134761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4" t="28704"/>
          <a:stretch/>
        </p:blipFill>
        <p:spPr bwMode="auto">
          <a:xfrm>
            <a:off x="7956376" y="82550"/>
            <a:ext cx="1008112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44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40113"/>
            <a:ext cx="5976664" cy="857250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chemeClr val="accent5"/>
                </a:solidFill>
              </a:rPr>
              <a:t>Stalo mu/joj je da se osjećam </a:t>
            </a:r>
            <a:r>
              <a:rPr lang="hr-HR" sz="2400" dirty="0" smtClean="0">
                <a:solidFill>
                  <a:schemeClr val="accent5"/>
                </a:solidFill>
              </a:rPr>
              <a:t>dobro na poslu.</a:t>
            </a:r>
            <a:endParaRPr lang="hr-HR" sz="24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509401"/>
              </p:ext>
            </p:extLst>
          </p:nvPr>
        </p:nvGraphicFramePr>
        <p:xfrm>
          <a:off x="323528" y="134761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4" t="28704"/>
          <a:stretch/>
        </p:blipFill>
        <p:spPr bwMode="auto">
          <a:xfrm>
            <a:off x="7956376" y="82550"/>
            <a:ext cx="1008112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99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812" y="140113"/>
            <a:ext cx="7956376" cy="85725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accent5"/>
                </a:solidFill>
              </a:rPr>
              <a:t>Pokazuje vrlo malo brige za </a:t>
            </a:r>
            <a:r>
              <a:rPr lang="pl-PL" sz="2400" dirty="0" smtClean="0">
                <a:solidFill>
                  <a:schemeClr val="accent5"/>
                </a:solidFill>
              </a:rPr>
              <a:t>mene.</a:t>
            </a:r>
            <a:endParaRPr lang="hr-HR" sz="24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881694"/>
              </p:ext>
            </p:extLst>
          </p:nvPr>
        </p:nvGraphicFramePr>
        <p:xfrm>
          <a:off x="323528" y="134761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4" t="28704"/>
          <a:stretch/>
        </p:blipFill>
        <p:spPr bwMode="auto">
          <a:xfrm>
            <a:off x="7956376" y="82550"/>
            <a:ext cx="1008112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6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9C2E58"/>
                </a:solidFill>
              </a:rPr>
              <a:t>      </a:t>
            </a:r>
            <a:r>
              <a:rPr lang="hr-HR" b="1" dirty="0" err="1" smtClean="0">
                <a:solidFill>
                  <a:srgbClr val="9C2E58"/>
                </a:solidFill>
              </a:rPr>
              <a:t>Samovrednovanje</a:t>
            </a:r>
            <a:r>
              <a:rPr lang="hr-HR" b="1" dirty="0" smtClean="0">
                <a:solidFill>
                  <a:srgbClr val="9C2E58"/>
                </a:solidFill>
              </a:rPr>
              <a:t> rada škole</a:t>
            </a:r>
            <a:endParaRPr lang="hr-HR" b="1" dirty="0">
              <a:solidFill>
                <a:srgbClr val="9C2E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71" y="1275606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hr-HR" sz="3300" dirty="0"/>
              <a:t>zakonski okvir (čl.88 ZOOOSŠ)</a:t>
            </a:r>
          </a:p>
          <a:p>
            <a:r>
              <a:rPr lang="hr-HR" sz="3300" dirty="0"/>
              <a:t>doprinosi unaprjeđenju i podizanju kvalitete </a:t>
            </a:r>
            <a:r>
              <a:rPr lang="hr-HR" sz="3300" dirty="0" smtClean="0"/>
              <a:t>obrazovanja</a:t>
            </a:r>
          </a:p>
          <a:p>
            <a:r>
              <a:rPr lang="hr-HR" sz="3300" dirty="0" smtClean="0"/>
              <a:t>Školski razvojni plan, prioritetna </a:t>
            </a:r>
            <a:r>
              <a:rPr lang="hr-HR" sz="3300" smtClean="0"/>
              <a:t>područja unaprjeđenja</a:t>
            </a:r>
            <a:endParaRPr lang="hr-HR" sz="3300" dirty="0"/>
          </a:p>
          <a:p>
            <a:r>
              <a:rPr lang="hr-HR" sz="3300" dirty="0" smtClean="0"/>
              <a:t>promišljanje… </a:t>
            </a:r>
          </a:p>
          <a:p>
            <a:pPr marL="228600" lvl="0" indent="0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ts val="1400"/>
              <a:buNone/>
            </a:pPr>
            <a:r>
              <a:rPr lang="hr-HR" sz="2000" i="1" kern="0" dirty="0" smtClean="0">
                <a:solidFill>
                  <a:srgbClr val="02BDC7">
                    <a:lumMod val="75000"/>
                  </a:srgbClr>
                </a:solidFill>
                <a:latin typeface="Calibri" panose="020F0502020204030204" pitchFamily="34" charset="0"/>
                <a:sym typeface="Lato Light"/>
              </a:rPr>
              <a:t>	</a:t>
            </a:r>
            <a:r>
              <a:rPr lang="hr-HR" sz="2200" kern="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Lato Light"/>
              </a:rPr>
              <a:t>Kako </a:t>
            </a:r>
            <a:r>
              <a:rPr lang="hr-HR" sz="220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Lato Light"/>
              </a:rPr>
              <a:t>ga provoditi da rezultati budu vidljivi i mjerljivi, a ne </a:t>
            </a:r>
            <a:r>
              <a:rPr lang="hr-HR" sz="2200" kern="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Lato Light"/>
              </a:rPr>
              <a:t>pro </a:t>
            </a:r>
            <a:r>
              <a:rPr lang="hr-HR" sz="220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Lato Light"/>
              </a:rPr>
              <a:t>forme?</a:t>
            </a:r>
          </a:p>
          <a:p>
            <a:pPr marL="228600" lvl="0" indent="0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ts val="1400"/>
              <a:buNone/>
            </a:pPr>
            <a:r>
              <a:rPr lang="hr-HR" sz="220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Lato Light"/>
              </a:rPr>
              <a:t>	Kako iskoristiti dobivene rezultate za unaprjeđenje rada </a:t>
            </a:r>
            <a:r>
              <a:rPr lang="hr-HR" sz="2200" kern="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Lato Light"/>
              </a:rPr>
              <a:t>škole</a:t>
            </a:r>
            <a:r>
              <a:rPr lang="hr-HR" sz="220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Lato Light"/>
              </a:rPr>
              <a:t>?</a:t>
            </a:r>
          </a:p>
          <a:p>
            <a:pPr marL="228600" lvl="0" indent="0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ts val="1400"/>
              <a:buNone/>
            </a:pPr>
            <a:r>
              <a:rPr lang="hr-HR" sz="220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Lato Light"/>
              </a:rPr>
              <a:t>	Objektivno sagledavanje…</a:t>
            </a:r>
          </a:p>
          <a:p>
            <a:pPr marL="228600" lvl="0" indent="0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ts val="1400"/>
              <a:buNone/>
            </a:pPr>
            <a:r>
              <a:rPr lang="hr-HR" sz="220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Lato Light"/>
              </a:rPr>
              <a:t>	Uloga ravnatelja u procesu </a:t>
            </a:r>
            <a:r>
              <a:rPr lang="hr-HR" sz="2200" kern="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Lato Light"/>
              </a:rPr>
              <a:t>samovrednovanja</a:t>
            </a:r>
            <a:r>
              <a:rPr lang="hr-HR" sz="220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Lato Light"/>
              </a:rPr>
              <a:t>…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" y="26967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96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97676"/>
            <a:ext cx="7956376" cy="857250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PROSJEČAN REZULTAT NA UPITNIKU </a:t>
            </a:r>
            <a:endParaRPr lang="hr-HR" sz="2800" b="1" dirty="0">
              <a:solidFill>
                <a:schemeClr val="accent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M = </a:t>
            </a:r>
            <a:r>
              <a:rPr lang="hr-HR" sz="2800" dirty="0" smtClean="0"/>
              <a:t>4,15 (min=3, max=5)</a:t>
            </a:r>
            <a:endParaRPr lang="hr-HR" sz="2800" dirty="0"/>
          </a:p>
          <a:p>
            <a:r>
              <a:rPr lang="hr-HR" sz="2800" dirty="0"/>
              <a:t>SD = 0,83</a:t>
            </a:r>
          </a:p>
          <a:p>
            <a:endParaRPr lang="hr-HR" dirty="0"/>
          </a:p>
          <a:p>
            <a:pPr marL="457200" lvl="1" indent="0">
              <a:buNone/>
            </a:pPr>
            <a:r>
              <a:rPr lang="hr-HR" b="1" dirty="0" smtClean="0">
                <a:solidFill>
                  <a:schemeClr val="accent5"/>
                </a:solidFill>
              </a:rPr>
              <a:t>Većina učitelja percipira da ima podršku ravnatelja u onome što radi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87019"/>
            <a:ext cx="3126991" cy="1769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4" t="28704"/>
          <a:stretch/>
        </p:blipFill>
        <p:spPr bwMode="auto">
          <a:xfrm>
            <a:off x="7956376" y="82550"/>
            <a:ext cx="1008112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28" y="205979"/>
            <a:ext cx="8802724" cy="857250"/>
          </a:xfrm>
        </p:spPr>
        <p:txBody>
          <a:bodyPr/>
          <a:lstStyle/>
          <a:p>
            <a:r>
              <a:rPr lang="hr-HR" b="1" dirty="0" smtClean="0">
                <a:solidFill>
                  <a:schemeClr val="accent6"/>
                </a:solidFill>
              </a:rPr>
              <a:t>Radna angažiranost zaposlenika</a:t>
            </a:r>
            <a:endParaRPr lang="hr-HR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275606"/>
            <a:ext cx="8229600" cy="3394472"/>
          </a:xfrm>
        </p:spPr>
        <p:txBody>
          <a:bodyPr>
            <a:normAutofit/>
          </a:bodyPr>
          <a:lstStyle/>
          <a:p>
            <a:r>
              <a:rPr lang="hr-HR" sz="2800" dirty="0"/>
              <a:t>UWES </a:t>
            </a:r>
            <a:r>
              <a:rPr lang="hr-HR" sz="2800" dirty="0" smtClean="0"/>
              <a:t>(</a:t>
            </a:r>
            <a:r>
              <a:rPr lang="hr-HR" sz="2800" i="1" dirty="0" smtClean="0"/>
              <a:t>Utrecht </a:t>
            </a:r>
            <a:r>
              <a:rPr lang="hr-HR" sz="2800" i="1" dirty="0"/>
              <a:t>Work Engagement </a:t>
            </a:r>
            <a:r>
              <a:rPr lang="hr-HR" sz="2800" i="1" dirty="0" smtClean="0"/>
              <a:t>Scale; </a:t>
            </a:r>
            <a:r>
              <a:rPr lang="hr-HR" sz="2800" i="1" dirty="0"/>
              <a:t>Schaufeli i Bakker, 2004</a:t>
            </a:r>
            <a:r>
              <a:rPr lang="hr-HR" sz="2800" dirty="0" smtClean="0"/>
              <a:t>)</a:t>
            </a:r>
          </a:p>
          <a:p>
            <a:r>
              <a:rPr lang="hr-HR" sz="2800" dirty="0"/>
              <a:t>korišten i </a:t>
            </a:r>
            <a:r>
              <a:rPr lang="hr-HR" sz="2800" dirty="0" smtClean="0"/>
              <a:t>validiran </a:t>
            </a:r>
            <a:r>
              <a:rPr lang="hr-HR" sz="2800" dirty="0"/>
              <a:t>u velikom </a:t>
            </a:r>
            <a:r>
              <a:rPr lang="hr-HR" sz="2800" dirty="0" smtClean="0"/>
              <a:t>broju zemalja </a:t>
            </a:r>
            <a:r>
              <a:rPr lang="hr-HR" sz="2800" dirty="0"/>
              <a:t>i kultura </a:t>
            </a:r>
            <a:r>
              <a:rPr lang="hr-HR" sz="2800" dirty="0" smtClean="0">
                <a:sym typeface="Wingdings" pitchFamily="2" charset="2"/>
              </a:rPr>
              <a:t> </a:t>
            </a:r>
            <a:r>
              <a:rPr lang="hr-HR" sz="2800" dirty="0" smtClean="0"/>
              <a:t>nepristran </a:t>
            </a:r>
            <a:r>
              <a:rPr lang="hr-HR" sz="2800" dirty="0"/>
              <a:t>instrument </a:t>
            </a:r>
            <a:r>
              <a:rPr lang="hr-HR" sz="2800" dirty="0" smtClean="0"/>
              <a:t>procjene radne </a:t>
            </a:r>
            <a:r>
              <a:rPr lang="hr-HR" sz="2800" dirty="0"/>
              <a:t>angažiranosti u različitim </a:t>
            </a:r>
            <a:r>
              <a:rPr lang="hr-HR" sz="2800" dirty="0" smtClean="0"/>
              <a:t>zemljama</a:t>
            </a:r>
          </a:p>
          <a:p>
            <a:r>
              <a:rPr lang="hr-HR" sz="2800" dirty="0"/>
              <a:t>veći rezultat ukazuje i na veću radnu angažiranost </a:t>
            </a:r>
            <a:endParaRPr lang="hr-HR" sz="2800" dirty="0" smtClean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4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28" y="205979"/>
            <a:ext cx="8802724" cy="857250"/>
          </a:xfrm>
        </p:spPr>
        <p:txBody>
          <a:bodyPr/>
          <a:lstStyle/>
          <a:p>
            <a:r>
              <a:rPr lang="hr-HR" b="1" dirty="0" smtClean="0">
                <a:solidFill>
                  <a:schemeClr val="accent6"/>
                </a:solidFill>
              </a:rPr>
              <a:t>Radna angažiranost zaposlenika</a:t>
            </a:r>
            <a:endParaRPr lang="hr-HR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137476"/>
            <a:ext cx="8229600" cy="388254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hr-HR" sz="2000" dirty="0" smtClean="0"/>
              <a:t>Dok radim osjećam da prštim energijom</a:t>
            </a:r>
          </a:p>
          <a:p>
            <a:pPr>
              <a:lnSpc>
                <a:spcPct val="110000"/>
              </a:lnSpc>
            </a:pPr>
            <a:r>
              <a:rPr lang="hr-HR" sz="2000" dirty="0" smtClean="0"/>
              <a:t>Nalazim da je posao kojeg obavljam smislen i svrhovit</a:t>
            </a:r>
          </a:p>
          <a:p>
            <a:pPr>
              <a:lnSpc>
                <a:spcPct val="110000"/>
              </a:lnSpc>
            </a:pPr>
            <a:r>
              <a:rPr lang="hr-HR" sz="2000" dirty="0" smtClean="0"/>
              <a:t>Kad radim vrijeme proleti</a:t>
            </a:r>
          </a:p>
          <a:p>
            <a:pPr>
              <a:lnSpc>
                <a:spcPct val="110000"/>
              </a:lnSpc>
            </a:pPr>
            <a:r>
              <a:rPr lang="pl-PL" sz="2000" dirty="0" smtClean="0"/>
              <a:t>Na poslu se osjećam jako i energično</a:t>
            </a:r>
          </a:p>
          <a:p>
            <a:pPr>
              <a:lnSpc>
                <a:spcPct val="110000"/>
              </a:lnSpc>
            </a:pPr>
            <a:r>
              <a:rPr lang="hr-HR" sz="2000" dirty="0" smtClean="0"/>
              <a:t>Osjećam entuzijazam prema svom poslu</a:t>
            </a:r>
          </a:p>
          <a:p>
            <a:pPr>
              <a:lnSpc>
                <a:spcPct val="110000"/>
              </a:lnSpc>
            </a:pPr>
            <a:r>
              <a:rPr lang="pl-PL" sz="2000" dirty="0" smtClean="0"/>
              <a:t>Kad radim, zaboravim na sve oko mene</a:t>
            </a:r>
          </a:p>
          <a:p>
            <a:pPr>
              <a:lnSpc>
                <a:spcPct val="110000"/>
              </a:lnSpc>
            </a:pPr>
            <a:r>
              <a:rPr lang="hr-HR" sz="2000" dirty="0" smtClean="0"/>
              <a:t>Moj me posao inspirira</a:t>
            </a:r>
          </a:p>
          <a:p>
            <a:pPr>
              <a:lnSpc>
                <a:spcPct val="110000"/>
              </a:lnSpc>
            </a:pPr>
            <a:r>
              <a:rPr lang="hr-HR" sz="2000" dirty="0" smtClean="0"/>
              <a:t>Kad se probudim ujutro, osjećam se dobro zbog odlaska na posao</a:t>
            </a:r>
          </a:p>
          <a:p>
            <a:pPr>
              <a:lnSpc>
                <a:spcPct val="110000"/>
              </a:lnSpc>
            </a:pPr>
            <a:r>
              <a:rPr lang="hr-HR" sz="2000" dirty="0" smtClean="0"/>
              <a:t>Osjećam se sretnim kad intenzivno radim</a:t>
            </a:r>
          </a:p>
          <a:p>
            <a:pPr>
              <a:lnSpc>
                <a:spcPct val="110000"/>
              </a:lnSpc>
            </a:pPr>
            <a:r>
              <a:rPr lang="pl-PL" sz="2000" dirty="0" smtClean="0"/>
              <a:t>Ponosan sam na posao koji radim</a:t>
            </a:r>
          </a:p>
          <a:p>
            <a:pPr>
              <a:lnSpc>
                <a:spcPct val="110000"/>
              </a:lnSpc>
            </a:pPr>
            <a:endParaRPr lang="hr-H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7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28" y="205979"/>
            <a:ext cx="8802724" cy="857250"/>
          </a:xfrm>
        </p:spPr>
        <p:txBody>
          <a:bodyPr/>
          <a:lstStyle/>
          <a:p>
            <a:r>
              <a:rPr lang="hr-HR" b="1" dirty="0" smtClean="0">
                <a:solidFill>
                  <a:schemeClr val="accent6"/>
                </a:solidFill>
              </a:rPr>
              <a:t>Radna angažiranost zaposlenika</a:t>
            </a:r>
            <a:endParaRPr lang="hr-HR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137476"/>
            <a:ext cx="8229600" cy="38825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000" dirty="0"/>
              <a:t>Svom se radu potpuno </a:t>
            </a:r>
            <a:r>
              <a:rPr lang="hr-HR" sz="2000" dirty="0" smtClean="0"/>
              <a:t>posvetim</a:t>
            </a:r>
          </a:p>
          <a:p>
            <a:pPr>
              <a:lnSpc>
                <a:spcPct val="110000"/>
              </a:lnSpc>
            </a:pPr>
            <a:r>
              <a:rPr lang="hr-HR" sz="2000" dirty="0"/>
              <a:t>Mogu kontinuirano raditi u vrlo dugim razdobljima</a:t>
            </a:r>
            <a:endParaRPr lang="hr-HR" sz="2000" dirty="0" smtClean="0"/>
          </a:p>
          <a:p>
            <a:pPr>
              <a:lnSpc>
                <a:spcPct val="110000"/>
              </a:lnSpc>
            </a:pPr>
            <a:r>
              <a:rPr lang="pl-PL" sz="2000" dirty="0"/>
              <a:t>Za mene, moj je posao </a:t>
            </a:r>
            <a:r>
              <a:rPr lang="pl-PL" sz="2000" dirty="0" smtClean="0"/>
              <a:t>izazovan</a:t>
            </a:r>
          </a:p>
          <a:p>
            <a:pPr>
              <a:lnSpc>
                <a:spcPct val="110000"/>
              </a:lnSpc>
            </a:pPr>
            <a:r>
              <a:rPr lang="hr-HR" sz="2000" dirty="0"/>
              <a:t>Kad </a:t>
            </a:r>
            <a:r>
              <a:rPr lang="hr-HR" sz="2000" dirty="0" smtClean="0"/>
              <a:t>radim</a:t>
            </a:r>
            <a:r>
              <a:rPr lang="hr-HR" sz="2000" dirty="0"/>
              <a:t>, posao me </a:t>
            </a:r>
            <a:r>
              <a:rPr lang="hr-HR" sz="2000" dirty="0" smtClean="0"/>
              <a:t>ponese</a:t>
            </a:r>
          </a:p>
          <a:p>
            <a:pPr>
              <a:lnSpc>
                <a:spcPct val="110000"/>
              </a:lnSpc>
            </a:pPr>
            <a:r>
              <a:rPr lang="hr-HR" sz="2000" dirty="0"/>
              <a:t>Na poslu se mentalno osjećam </a:t>
            </a:r>
            <a:r>
              <a:rPr lang="hr-HR" sz="2000" dirty="0" smtClean="0"/>
              <a:t>vrlo </a:t>
            </a:r>
            <a:r>
              <a:rPr lang="hr-HR" sz="2000" dirty="0"/>
              <a:t>snažno i </a:t>
            </a:r>
            <a:r>
              <a:rPr lang="hr-HR" sz="2000" dirty="0" smtClean="0"/>
              <a:t>otporno</a:t>
            </a:r>
          </a:p>
          <a:p>
            <a:pPr>
              <a:lnSpc>
                <a:spcPct val="110000"/>
              </a:lnSpc>
            </a:pPr>
            <a:r>
              <a:rPr lang="pl-PL" sz="2000" dirty="0"/>
              <a:t>Teško mi je odvojiti sebe od posla kojeg </a:t>
            </a:r>
            <a:r>
              <a:rPr lang="pl-PL" sz="2000" dirty="0" smtClean="0"/>
              <a:t>radim</a:t>
            </a:r>
          </a:p>
          <a:p>
            <a:pPr>
              <a:lnSpc>
                <a:spcPct val="110000"/>
              </a:lnSpc>
            </a:pPr>
            <a:r>
              <a:rPr lang="pl-PL" sz="2000" dirty="0"/>
              <a:t>U mom poslu sam uvijek ustrajan, </a:t>
            </a:r>
            <a:r>
              <a:rPr lang="pl-PL" sz="2000" dirty="0" smtClean="0"/>
              <a:t>čak </a:t>
            </a:r>
            <a:r>
              <a:rPr lang="pl-PL" sz="2000" dirty="0"/>
              <a:t>i kad stvari ne idu dobro</a:t>
            </a:r>
            <a:endParaRPr lang="hr-H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8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5979"/>
            <a:ext cx="7956376" cy="857250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PROSJEČAN REZULTAT NA UPITNIKU</a:t>
            </a:r>
            <a:endParaRPr lang="hr-HR" sz="28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M = </a:t>
            </a:r>
            <a:r>
              <a:rPr lang="hr-HR" sz="2800" dirty="0" smtClean="0"/>
              <a:t>71,51 (min=48, max=84)</a:t>
            </a:r>
            <a:endParaRPr lang="hr-HR" sz="2800" dirty="0"/>
          </a:p>
          <a:p>
            <a:r>
              <a:rPr lang="hr-HR" sz="2800" dirty="0"/>
              <a:t>SD = </a:t>
            </a:r>
            <a:r>
              <a:rPr lang="hr-HR" sz="2800" dirty="0" smtClean="0"/>
              <a:t>7,19</a:t>
            </a:r>
            <a:endParaRPr lang="hr-HR" sz="2800" dirty="0"/>
          </a:p>
          <a:p>
            <a:endParaRPr lang="hr-HR" dirty="0"/>
          </a:p>
          <a:p>
            <a:pPr marL="457200" lvl="1" indent="0">
              <a:buNone/>
            </a:pPr>
            <a:r>
              <a:rPr lang="hr-HR" b="1" dirty="0" smtClean="0">
                <a:solidFill>
                  <a:schemeClr val="accent6"/>
                </a:solidFill>
              </a:rPr>
              <a:t>Većina učitelja prilično je angažirana oko svog posla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87019"/>
            <a:ext cx="3126991" cy="1769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1" t="54214"/>
          <a:stretch/>
        </p:blipFill>
        <p:spPr bwMode="auto">
          <a:xfrm>
            <a:off x="7740352" y="41275"/>
            <a:ext cx="1152128" cy="101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74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5979"/>
            <a:ext cx="7956376" cy="857250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FFCC99"/>
                </a:solidFill>
              </a:rPr>
              <a:t>Koliko je dobra naša škola?</a:t>
            </a:r>
            <a:endParaRPr lang="hr-HR" sz="2800" b="1" dirty="0">
              <a:solidFill>
                <a:srgbClr val="FFCC9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797767"/>
              </p:ext>
            </p:extLst>
          </p:nvPr>
        </p:nvGraphicFramePr>
        <p:xfrm>
          <a:off x="323528" y="134761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6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98618"/>
            <a:ext cx="7956376" cy="85725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KORELACIJE</a:t>
            </a:r>
            <a:endParaRPr lang="hr-H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t="36751" r="29722" b="16072"/>
          <a:stretch/>
        </p:blipFill>
        <p:spPr bwMode="auto">
          <a:xfrm>
            <a:off x="417881" y="1151502"/>
            <a:ext cx="8308238" cy="39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29" y="1923678"/>
            <a:ext cx="512254" cy="34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312" y="2581141"/>
            <a:ext cx="5127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581141"/>
            <a:ext cx="5127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23678"/>
            <a:ext cx="5127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1680" y="3939902"/>
            <a:ext cx="6777459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9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5979"/>
            <a:ext cx="7956376" cy="85725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REZULTATI POKAZUJU...</a:t>
            </a:r>
            <a:endParaRPr lang="hr-HR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rgbClr val="9C2E58"/>
                </a:solidFill>
              </a:rPr>
              <a:t>Zadovoljstvo poslom </a:t>
            </a:r>
            <a:r>
              <a:rPr lang="hr-HR" dirty="0" smtClean="0"/>
              <a:t>povezano je s </a:t>
            </a:r>
            <a:r>
              <a:rPr lang="hr-HR" dirty="0" smtClean="0">
                <a:solidFill>
                  <a:schemeClr val="accent5"/>
                </a:solidFill>
              </a:rPr>
              <a:t>percipiranom podrškom ravnatelja</a:t>
            </a:r>
          </a:p>
          <a:p>
            <a:r>
              <a:rPr lang="hr-HR" dirty="0" smtClean="0">
                <a:solidFill>
                  <a:schemeClr val="accent6"/>
                </a:solidFill>
              </a:rPr>
              <a:t>Radna angažiranost </a:t>
            </a:r>
            <a:r>
              <a:rPr lang="hr-HR" dirty="0" smtClean="0"/>
              <a:t>povezana je sa </a:t>
            </a:r>
            <a:r>
              <a:rPr lang="hr-HR" dirty="0" smtClean="0">
                <a:solidFill>
                  <a:srgbClr val="9C2E58"/>
                </a:solidFill>
              </a:rPr>
              <a:t>zadovoljstvom poslom</a:t>
            </a:r>
          </a:p>
          <a:p>
            <a:r>
              <a:rPr lang="hr-HR" dirty="0" smtClean="0">
                <a:solidFill>
                  <a:schemeClr val="accent6"/>
                </a:solidFill>
              </a:rPr>
              <a:t>Radna angažiranost </a:t>
            </a:r>
            <a:r>
              <a:rPr lang="hr-HR" dirty="0" smtClean="0"/>
              <a:t>povezana je s </a:t>
            </a:r>
            <a:r>
              <a:rPr lang="hr-HR" dirty="0" smtClean="0">
                <a:solidFill>
                  <a:schemeClr val="accent5"/>
                </a:solidFill>
              </a:rPr>
              <a:t>percipiranom podrškom ravnatelja</a:t>
            </a:r>
          </a:p>
          <a:p>
            <a:r>
              <a:rPr lang="hr-HR" dirty="0" smtClean="0">
                <a:solidFill>
                  <a:srgbClr val="FFCC99"/>
                </a:solidFill>
              </a:rPr>
              <a:t>Zadovoljstvo školom </a:t>
            </a:r>
            <a:r>
              <a:rPr lang="hr-HR" dirty="0" smtClean="0"/>
              <a:t>povezano je s </a:t>
            </a:r>
            <a:r>
              <a:rPr lang="hr-HR" dirty="0" smtClean="0">
                <a:solidFill>
                  <a:schemeClr val="accent5"/>
                </a:solidFill>
              </a:rPr>
              <a:t>percipiranom podrškom ravnatelja</a:t>
            </a:r>
            <a:endParaRPr lang="hr-HR" dirty="0">
              <a:solidFill>
                <a:schemeClr val="accent5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32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5979"/>
            <a:ext cx="7956376" cy="85725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PODRUČJA UNAPREĐENJA</a:t>
            </a:r>
            <a:endParaRPr lang="hr-HR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50758"/>
              </p:ext>
            </p:extLst>
          </p:nvPr>
        </p:nvGraphicFramePr>
        <p:xfrm>
          <a:off x="359532" y="1491630"/>
          <a:ext cx="8424935" cy="324380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95195"/>
                <a:gridCol w="5676222"/>
                <a:gridCol w="1853518"/>
              </a:tblGrid>
              <a:tr h="748571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R.BR.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PODRUČJE UNAPREĐENJA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BROJ GLASOVA</a:t>
                      </a:r>
                      <a:endParaRPr lang="hr-HR" sz="2000" dirty="0"/>
                    </a:p>
                  </a:txBody>
                  <a:tcPr anchor="ctr"/>
                </a:tc>
              </a:tr>
              <a:tr h="700586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1.</a:t>
                      </a:r>
                      <a:endParaRPr lang="hr-H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RADNO OZRAČJE</a:t>
                      </a:r>
                      <a:endParaRPr lang="hr-H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19</a:t>
                      </a:r>
                      <a:endParaRPr lang="hr-HR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109406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2. </a:t>
                      </a:r>
                      <a:endParaRPr lang="hr-H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OBRAZOVNA POSTIGNUĆA UČENIKA (PN) </a:t>
                      </a:r>
                    </a:p>
                    <a:p>
                      <a:pPr algn="ctr"/>
                      <a:r>
                        <a:rPr lang="hr-HR" sz="1600" dirty="0" smtClean="0"/>
                        <a:t>MATERIJALNI</a:t>
                      </a:r>
                      <a:r>
                        <a:rPr lang="hr-HR" sz="1600" baseline="0" dirty="0" smtClean="0"/>
                        <a:t> UVJETI RADA I OPREMLJENOST ŠKOLE</a:t>
                      </a:r>
                      <a:endParaRPr lang="hr-H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7</a:t>
                      </a:r>
                      <a:endParaRPr lang="hr-HR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700586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3.</a:t>
                      </a:r>
                      <a:endParaRPr lang="hr-H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ODNOS UČENIKA PREMA DRUGIM UČENICIMA U ŠKOLI</a:t>
                      </a:r>
                      <a:endParaRPr lang="hr-H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6</a:t>
                      </a:r>
                      <a:endParaRPr lang="hr-HR" sz="16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1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30280"/>
            <a:ext cx="7920880" cy="709991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9C2E58"/>
                </a:solidFill>
              </a:rPr>
              <a:t>S 2. Upitnik za učitelje i učenike 2020./21.</a:t>
            </a:r>
            <a:endParaRPr lang="hr-HR" sz="3200" b="1" dirty="0">
              <a:solidFill>
                <a:srgbClr val="9C2E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275606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>
                <a:solidFill>
                  <a:srgbClr val="9C2E58"/>
                </a:solidFill>
              </a:rPr>
              <a:t>Upitnik sa službene stranice NCVVO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rgbClr val="9C2E58"/>
                </a:solidFill>
              </a:rPr>
              <a:t>Google </a:t>
            </a:r>
            <a:r>
              <a:rPr lang="hr-HR" sz="2800" dirty="0" err="1" smtClean="0">
                <a:solidFill>
                  <a:srgbClr val="9C2E58"/>
                </a:solidFill>
              </a:rPr>
              <a:t>Forms</a:t>
            </a:r>
            <a:r>
              <a:rPr lang="hr-HR" sz="2800" dirty="0" smtClean="0">
                <a:solidFill>
                  <a:srgbClr val="9C2E58"/>
                </a:solidFill>
              </a:rPr>
              <a:t> – anonimnost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rgbClr val="9C2E58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3000" dirty="0" smtClean="0">
                <a:solidFill>
                  <a:srgbClr val="9C2E58"/>
                </a:solidFill>
              </a:rPr>
              <a:t>BROJ </a:t>
            </a:r>
            <a:r>
              <a:rPr lang="hr-HR" sz="3000" dirty="0">
                <a:solidFill>
                  <a:srgbClr val="9C2E58"/>
                </a:solidFill>
              </a:rPr>
              <a:t>ISPITANIKA u </a:t>
            </a:r>
            <a:r>
              <a:rPr lang="hr-HR" sz="3000" dirty="0" smtClean="0">
                <a:solidFill>
                  <a:srgbClr val="9C2E58"/>
                </a:solidFill>
              </a:rPr>
              <a:t>uzorku:</a:t>
            </a:r>
            <a:endParaRPr lang="hr-HR" sz="3000" dirty="0">
              <a:solidFill>
                <a:srgbClr val="9C2E58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9C2E58"/>
                </a:solidFill>
              </a:rPr>
              <a:t>- </a:t>
            </a:r>
            <a:r>
              <a:rPr lang="hr-HR" sz="3000" dirty="0" smtClean="0">
                <a:solidFill>
                  <a:srgbClr val="9C2E58"/>
                </a:solidFill>
              </a:rPr>
              <a:t>učenici </a:t>
            </a:r>
            <a:r>
              <a:rPr lang="hr-HR" sz="3000" dirty="0">
                <a:solidFill>
                  <a:srgbClr val="9C2E58"/>
                </a:solidFill>
              </a:rPr>
              <a:t>PN   85%      75/89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9C2E58"/>
                </a:solidFill>
              </a:rPr>
              <a:t>- </a:t>
            </a:r>
            <a:r>
              <a:rPr lang="hr-HR" sz="3000" dirty="0" smtClean="0">
                <a:solidFill>
                  <a:srgbClr val="9C2E58"/>
                </a:solidFill>
              </a:rPr>
              <a:t>članovi </a:t>
            </a:r>
            <a:r>
              <a:rPr lang="hr-HR" sz="3000" dirty="0">
                <a:solidFill>
                  <a:srgbClr val="9C2E58"/>
                </a:solidFill>
              </a:rPr>
              <a:t>UV 100%     36/36</a:t>
            </a:r>
          </a:p>
          <a:p>
            <a:pPr marL="0" indent="0">
              <a:buNone/>
            </a:pPr>
            <a:endParaRPr lang="hr-HR" sz="3000" dirty="0">
              <a:solidFill>
                <a:srgbClr val="9C2E5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779662"/>
            <a:ext cx="2954684" cy="1688863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26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349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0" y="3402120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pPr marL="3408363" indent="-3408363"/>
            <a:r>
              <a:rPr lang="hr-HR" sz="2400" b="1" dirty="0" err="1" smtClean="0"/>
              <a:t>Samovrednovanje</a:t>
            </a:r>
            <a:r>
              <a:rPr lang="hr-HR" sz="2400" b="1" dirty="0" smtClean="0"/>
              <a:t> 1.</a:t>
            </a:r>
            <a:r>
              <a:rPr lang="hr-HR" sz="2400" dirty="0" smtClean="0"/>
              <a:t>  2017. Upitnik za učitelje – suradnja s Odjelom za  psihologiju  Sveučilišta u Zadru </a:t>
            </a:r>
          </a:p>
          <a:p>
            <a:r>
              <a:rPr lang="hr-HR" sz="2400" b="1" dirty="0" err="1" smtClean="0"/>
              <a:t>Samovrednovanje</a:t>
            </a:r>
            <a:r>
              <a:rPr lang="hr-HR" sz="2400" b="1" dirty="0" smtClean="0"/>
              <a:t> 2.</a:t>
            </a:r>
            <a:r>
              <a:rPr lang="hr-HR" sz="2400" dirty="0" smtClean="0"/>
              <a:t>  2020/2021. </a:t>
            </a:r>
            <a:r>
              <a:rPr lang="hr-HR" sz="2400" dirty="0" err="1" smtClean="0"/>
              <a:t>Samovrednovanje</a:t>
            </a:r>
            <a:r>
              <a:rPr lang="hr-HR" sz="2400" dirty="0" smtClean="0"/>
              <a:t> – učitelji, učenici </a:t>
            </a:r>
          </a:p>
          <a:p>
            <a:endParaRPr lang="hr-HR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1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30280"/>
            <a:ext cx="7920880" cy="709991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PODRUČJA PROCJENE</a:t>
            </a:r>
            <a:endParaRPr lang="hr-H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grpSp>
        <p:nvGrpSpPr>
          <p:cNvPr id="8" name="Google Shape;793;p46"/>
          <p:cNvGrpSpPr/>
          <p:nvPr/>
        </p:nvGrpSpPr>
        <p:grpSpPr>
          <a:xfrm>
            <a:off x="713529" y="1347614"/>
            <a:ext cx="3498431" cy="3240360"/>
            <a:chOff x="3778727" y="4460423"/>
            <a:chExt cx="720160" cy="647437"/>
          </a:xfrm>
        </p:grpSpPr>
        <p:sp>
          <p:nvSpPr>
            <p:cNvPr id="9" name="Google Shape;794;p46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rgbClr val="0066FF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5C65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hr-H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Nastava, plan i program</a:t>
              </a:r>
              <a:endParaRPr kumimoji="0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" name="Google Shape;795;p46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5C65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hr-H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Odnos prema školi</a:t>
              </a:r>
              <a:endParaRPr kumimoji="0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" name="Google Shape;796;p46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rgbClr val="00B0F0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5C65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hr-H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Upravljanje i organizacija škole</a:t>
              </a:r>
              <a:endParaRPr kumimoji="0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" name="Google Shape;797;p46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rgbClr val="FF6699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5C65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hr-H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Ocjenjivanje , nastavnici, strah od škole</a:t>
              </a:r>
              <a:endParaRPr kumimoji="0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" name="Google Shape;798;p46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5C65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hr-H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Odnos s drugim učenicima i nastavnicima</a:t>
              </a:r>
            </a:p>
          </p:txBody>
        </p:sp>
        <p:sp>
          <p:nvSpPr>
            <p:cNvPr id="14" name="Google Shape;799;p46"/>
            <p:cNvSpPr/>
            <p:nvPr/>
          </p:nvSpPr>
          <p:spPr>
            <a:xfrm>
              <a:off x="3910442" y="4808918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rgbClr val="CC00FF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5C65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hr-H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Razvoj životnih vještina</a:t>
              </a:r>
              <a:endParaRPr kumimoji="0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" name="Google Shape;800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5C65"/>
                </a:buClr>
                <a:buSzPts val="1400"/>
                <a:buFont typeface="Calibri"/>
                <a:buNone/>
                <a:tabLst/>
                <a:defRPr/>
              </a:pPr>
              <a:endParaRPr kumimoji="0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16" name="Google Shape;801;p46"/>
          <p:cNvCxnSpPr/>
          <p:nvPr/>
        </p:nvCxnSpPr>
        <p:spPr>
          <a:xfrm>
            <a:off x="4206811" y="1851670"/>
            <a:ext cx="9201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7" name="Google Shape;801;p46"/>
          <p:cNvCxnSpPr/>
          <p:nvPr/>
        </p:nvCxnSpPr>
        <p:spPr>
          <a:xfrm>
            <a:off x="4067944" y="2355726"/>
            <a:ext cx="920100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" name="Google Shape;801;p46"/>
          <p:cNvCxnSpPr/>
          <p:nvPr/>
        </p:nvCxnSpPr>
        <p:spPr>
          <a:xfrm>
            <a:off x="3923928" y="2787774"/>
            <a:ext cx="920100" cy="0"/>
          </a:xfrm>
          <a:prstGeom prst="straightConnector1">
            <a:avLst/>
          </a:prstGeom>
          <a:noFill/>
          <a:ln w="9525" cap="flat" cmpd="sng">
            <a:solidFill>
              <a:srgbClr val="FF6699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9" name="Google Shape;801;p46"/>
          <p:cNvCxnSpPr/>
          <p:nvPr/>
        </p:nvCxnSpPr>
        <p:spPr>
          <a:xfrm>
            <a:off x="3650336" y="3363838"/>
            <a:ext cx="920100" cy="0"/>
          </a:xfrm>
          <a:prstGeom prst="straightConnector1">
            <a:avLst/>
          </a:prstGeom>
          <a:noFill/>
          <a:ln w="9525" cap="flat" cmpd="sng">
            <a:solidFill>
              <a:srgbClr val="CC00FF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0" name="Google Shape;801;p46"/>
          <p:cNvCxnSpPr/>
          <p:nvPr/>
        </p:nvCxnSpPr>
        <p:spPr>
          <a:xfrm>
            <a:off x="3364861" y="3867894"/>
            <a:ext cx="920100" cy="0"/>
          </a:xfrm>
          <a:prstGeom prst="straightConnector1">
            <a:avLst/>
          </a:prstGeom>
          <a:noFill/>
          <a:ln w="9525" cap="flat" cmpd="sng">
            <a:solidFill>
              <a:srgbClr val="0066FF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" name="Google Shape;801;p46"/>
          <p:cNvCxnSpPr/>
          <p:nvPr/>
        </p:nvCxnSpPr>
        <p:spPr>
          <a:xfrm>
            <a:off x="3222104" y="4299942"/>
            <a:ext cx="920100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" name="Pravokutnik 4"/>
          <p:cNvSpPr/>
          <p:nvPr/>
        </p:nvSpPr>
        <p:spPr>
          <a:xfrm>
            <a:off x="5142458" y="166700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6 tvrdnji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844028" y="2613865"/>
            <a:ext cx="108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19 </a:t>
            </a:r>
            <a:r>
              <a:rPr lang="hr-HR" dirty="0"/>
              <a:t>tvrdnji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5023642" y="2171060"/>
            <a:ext cx="108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10 </a:t>
            </a:r>
            <a:r>
              <a:rPr lang="hr-HR" dirty="0"/>
              <a:t>tvrdnji</a:t>
            </a:r>
          </a:p>
        </p:txBody>
      </p:sp>
      <p:sp>
        <p:nvSpPr>
          <p:cNvPr id="23" name="Pravokutnik 22"/>
          <p:cNvSpPr/>
          <p:nvPr/>
        </p:nvSpPr>
        <p:spPr>
          <a:xfrm>
            <a:off x="4645016" y="3197387"/>
            <a:ext cx="1026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3 tvrdnje</a:t>
            </a:r>
            <a:endParaRPr lang="hr-HR" dirty="0"/>
          </a:p>
        </p:txBody>
      </p:sp>
      <p:sp>
        <p:nvSpPr>
          <p:cNvPr id="24" name="Pravokutnik 23"/>
          <p:cNvSpPr/>
          <p:nvPr/>
        </p:nvSpPr>
        <p:spPr>
          <a:xfrm>
            <a:off x="4362133" y="3684073"/>
            <a:ext cx="108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15 tvrdnji</a:t>
            </a:r>
            <a:endParaRPr lang="hr-HR" dirty="0"/>
          </a:p>
        </p:txBody>
      </p:sp>
      <p:sp>
        <p:nvSpPr>
          <p:cNvPr id="25" name="Pravokutnik 24"/>
          <p:cNvSpPr/>
          <p:nvPr/>
        </p:nvSpPr>
        <p:spPr>
          <a:xfrm>
            <a:off x="4284961" y="4112453"/>
            <a:ext cx="108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12 </a:t>
            </a:r>
            <a:r>
              <a:rPr lang="hr-HR" dirty="0"/>
              <a:t>tvrdnji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08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30280"/>
            <a:ext cx="7920880" cy="709991"/>
          </a:xfrm>
        </p:spPr>
        <p:txBody>
          <a:bodyPr>
            <a:noAutofit/>
          </a:bodyPr>
          <a:lstStyle/>
          <a:p>
            <a:r>
              <a:rPr lang="hr-HR" sz="2400" dirty="0"/>
              <a:t>1. </a:t>
            </a:r>
            <a:r>
              <a:rPr lang="hr-HR" sz="2400" dirty="0" smtClean="0"/>
              <a:t>ODNOS PREMA ŠKOLI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Prikaz </a:t>
            </a:r>
            <a:r>
              <a:rPr lang="hr-HR" sz="2400" dirty="0" smtClean="0"/>
              <a:t>rezultata – usporedba odgovora učenika i učitelja</a:t>
            </a: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FF9966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97768" y="1913589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Volim ići u školu. </a:t>
            </a:r>
            <a:r>
              <a:rPr lang="pl-PL" dirty="0" smtClean="0"/>
              <a:t>/ Volim </a:t>
            </a:r>
            <a:r>
              <a:rPr lang="pl-PL" dirty="0"/>
              <a:t>dolaziti na posao.</a:t>
            </a:r>
            <a:endParaRPr lang="hr-HR" dirty="0"/>
          </a:p>
        </p:txBody>
      </p:sp>
      <p:graphicFrame>
        <p:nvGraphicFramePr>
          <p:cNvPr id="28" name="Grafikon 27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078199"/>
              </p:ext>
            </p:extLst>
          </p:nvPr>
        </p:nvGraphicFramePr>
        <p:xfrm>
          <a:off x="2195736" y="11010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9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30280"/>
            <a:ext cx="7920880" cy="709991"/>
          </a:xfrm>
        </p:spPr>
        <p:txBody>
          <a:bodyPr>
            <a:noAutofit/>
          </a:bodyPr>
          <a:lstStyle/>
          <a:p>
            <a:r>
              <a:rPr lang="hr-HR" sz="2400" dirty="0"/>
              <a:t>1. </a:t>
            </a:r>
            <a:r>
              <a:rPr lang="hr-HR" sz="2400" dirty="0" smtClean="0"/>
              <a:t>ODNOS PREMA ŠKOLI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Prikaz </a:t>
            </a:r>
            <a:r>
              <a:rPr lang="hr-HR" sz="2400" dirty="0" smtClean="0"/>
              <a:t>rezultata – usporedba odgovora učenika i učitelja</a:t>
            </a: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FF9966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07504" y="126725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Osjećam se sigurno </a:t>
            </a: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školi.  </a:t>
            </a:r>
            <a:r>
              <a:rPr lang="hr-HR" dirty="0" smtClean="0"/>
              <a:t>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Osjećam se zaštićeno </a:t>
            </a: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školi.</a:t>
            </a:r>
          </a:p>
        </p:txBody>
      </p:sp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816864"/>
              </p:ext>
            </p:extLst>
          </p:nvPr>
        </p:nvGraphicFramePr>
        <p:xfrm>
          <a:off x="2428159" y="105492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25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30280"/>
            <a:ext cx="7920880" cy="709991"/>
          </a:xfrm>
        </p:spPr>
        <p:txBody>
          <a:bodyPr>
            <a:noAutofit/>
          </a:bodyPr>
          <a:lstStyle/>
          <a:p>
            <a:r>
              <a:rPr lang="hr-HR" sz="2400" dirty="0"/>
              <a:t>1. </a:t>
            </a:r>
            <a:r>
              <a:rPr lang="hr-HR" sz="2400" dirty="0" smtClean="0"/>
              <a:t>ODNOS PREMA ŠKOLI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Prikaz </a:t>
            </a:r>
            <a:r>
              <a:rPr lang="hr-HR" sz="2400" dirty="0" smtClean="0"/>
              <a:t>rezultata – usporedba odgovora učenika i učitelja</a:t>
            </a: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FF9966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79513" y="1268073"/>
            <a:ext cx="194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Zadovoljan sam svojom školom.</a:t>
            </a:r>
          </a:p>
        </p:txBody>
      </p:sp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102126"/>
              </p:ext>
            </p:extLst>
          </p:nvPr>
        </p:nvGraphicFramePr>
        <p:xfrm>
          <a:off x="2028056" y="1079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9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30280"/>
            <a:ext cx="7920880" cy="709991"/>
          </a:xfrm>
        </p:spPr>
        <p:txBody>
          <a:bodyPr>
            <a:noAutofit/>
          </a:bodyPr>
          <a:lstStyle/>
          <a:p>
            <a:r>
              <a:rPr lang="hr-HR" sz="2400" dirty="0"/>
              <a:t>1. </a:t>
            </a:r>
            <a:r>
              <a:rPr lang="hr-HR" sz="2400" dirty="0" smtClean="0"/>
              <a:t>ODNOS PREMA ŠKOLI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Prikaz </a:t>
            </a:r>
            <a:r>
              <a:rPr lang="hr-HR" sz="2400" dirty="0" smtClean="0"/>
              <a:t>rezultata – usporedba odgovora učenika i učitelja</a:t>
            </a: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FF9966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95536" y="1635646"/>
            <a:ext cx="61082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Ostale tvrdnje:</a:t>
            </a:r>
          </a:p>
          <a:p>
            <a:r>
              <a:rPr lang="hr-HR" dirty="0" smtClean="0"/>
              <a:t>Na </a:t>
            </a:r>
            <a:r>
              <a:rPr lang="hr-HR" dirty="0"/>
              <a:t>nastavi ne radim ono što nastavnici traže nego nešto drugo. </a:t>
            </a:r>
            <a:endParaRPr lang="hr-HR" dirty="0" smtClean="0"/>
          </a:p>
          <a:p>
            <a:r>
              <a:rPr lang="hr-HR" dirty="0"/>
              <a:t>S lakoćom obavljam školske zadatke. </a:t>
            </a:r>
            <a:endParaRPr lang="hr-HR" dirty="0" smtClean="0"/>
          </a:p>
          <a:p>
            <a:r>
              <a:rPr lang="hr-HR" dirty="0"/>
              <a:t>Škola me potiče na razmišljanje i stvaranje novih ideja. </a:t>
            </a:r>
            <a:endParaRPr lang="hr-HR" dirty="0" smtClean="0"/>
          </a:p>
          <a:p>
            <a:r>
              <a:rPr lang="pl-PL" dirty="0"/>
              <a:t>U školi dajem sve od sebe. </a:t>
            </a:r>
            <a:endParaRPr lang="pl-PL" dirty="0" smtClean="0"/>
          </a:p>
          <a:p>
            <a:r>
              <a:rPr lang="hr-HR" dirty="0"/>
              <a:t>Volim se javljati i odgovarati na postavljena pitanja</a:t>
            </a:r>
            <a:r>
              <a:rPr lang="hr-HR" dirty="0" smtClean="0"/>
              <a:t>. </a:t>
            </a:r>
          </a:p>
          <a:p>
            <a:r>
              <a:rPr lang="pl-PL" dirty="0"/>
              <a:t>U školi se dobro ponašam</a:t>
            </a:r>
            <a:r>
              <a:rPr lang="pl-PL" dirty="0" smtClean="0"/>
              <a:t>.</a:t>
            </a:r>
          </a:p>
          <a:p>
            <a:r>
              <a:rPr lang="pl-PL" dirty="0"/>
              <a:t>Moji nastavnici misle da sam dobar učenik</a:t>
            </a:r>
            <a:r>
              <a:rPr lang="pl-PL" dirty="0" smtClean="0"/>
              <a:t>.</a:t>
            </a:r>
          </a:p>
          <a:p>
            <a:r>
              <a:rPr lang="hr-HR" dirty="0"/>
              <a:t>Želim što više naučiti. – </a:t>
            </a:r>
            <a:r>
              <a:rPr lang="hr-HR" dirty="0" smtClean="0"/>
              <a:t> Rado </a:t>
            </a:r>
            <a:r>
              <a:rPr lang="hr-HR" dirty="0"/>
              <a:t>se stručno usavršavam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635646"/>
            <a:ext cx="6733256" cy="2376264"/>
          </a:xfrm>
        </p:spPr>
        <p:txBody>
          <a:bodyPr>
            <a:noAutofit/>
          </a:bodyPr>
          <a:lstStyle/>
          <a:p>
            <a:pPr algn="l"/>
            <a:r>
              <a:rPr lang="hr-HR" sz="2400" dirty="0" smtClean="0"/>
              <a:t>2. NASTAVA, PLAN I PROGRAM</a:t>
            </a:r>
            <a:br>
              <a:rPr lang="hr-HR" sz="2400" dirty="0" smtClean="0"/>
            </a:br>
            <a:r>
              <a:rPr lang="hr-HR" sz="2400" dirty="0" smtClean="0"/>
              <a:t>3. RAZVOJ ŽIVOTNIH VJEŠTINA</a:t>
            </a:r>
            <a:br>
              <a:rPr lang="hr-HR" sz="2400" dirty="0" smtClean="0"/>
            </a:br>
            <a:r>
              <a:rPr lang="hr-HR" sz="2400" dirty="0" smtClean="0"/>
              <a:t>4. OCJENJIVANJE, NASTAVNICI, </a:t>
            </a:r>
            <a:r>
              <a:rPr lang="hr-HR" sz="2400" dirty="0"/>
              <a:t>STRAH OD ŠKOLE</a:t>
            </a:r>
            <a:br>
              <a:rPr lang="hr-HR" sz="2400" dirty="0"/>
            </a:br>
            <a:r>
              <a:rPr lang="hr-HR" sz="2400" dirty="0" smtClean="0"/>
              <a:t>5. ODNOS S DRUGIM UČENICIMA I NASTAVNICIMA</a:t>
            </a:r>
            <a:br>
              <a:rPr lang="hr-HR" sz="2400" dirty="0" smtClean="0"/>
            </a:br>
            <a:r>
              <a:rPr lang="hr-HR" sz="2400" dirty="0" smtClean="0">
                <a:solidFill>
                  <a:srgbClr val="C00000"/>
                </a:solidFill>
              </a:rPr>
              <a:t>6. UPRAVLJANJE I ORGANIZACIJA ŠKOLE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FF9966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331640" y="317265"/>
            <a:ext cx="758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prstClr val="black"/>
                </a:solidFill>
              </a:rPr>
              <a:t>OSTALA PODRUČJA UPITNIKA I NEKI ZANIMLJIVI ODGOVORI</a:t>
            </a:r>
            <a:endParaRPr lang="hr-HR" sz="2400" dirty="0">
              <a:solidFill>
                <a:prstClr val="black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59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Bojim se neuspjeha u školi.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/>
          </p:nvPr>
        </p:nvGraphicFramePr>
        <p:xfrm>
          <a:off x="2371493" y="61486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A6BCC9"/>
                </a:solidFill>
              </a:rPr>
              <a:pPr/>
              <a:t>36</a:t>
            </a:fld>
            <a:endParaRPr lang="en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Između učenika i nastavnika vladaju dobri odnosi.</a:t>
            </a:r>
            <a:endParaRPr sz="1800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/>
          </p:nvPr>
        </p:nvGraphicFramePr>
        <p:xfrm>
          <a:off x="2371493" y="61486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A6BCC9"/>
                </a:solidFill>
              </a:rPr>
              <a:pPr/>
              <a:t>37</a:t>
            </a:fld>
            <a:endParaRPr lang="en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Nastavnici me upućuju u različite slobodne aktivnosti.</a:t>
            </a:r>
            <a:endParaRPr sz="1800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/>
          </p:nvPr>
        </p:nvGraphicFramePr>
        <p:xfrm>
          <a:off x="2371493" y="61486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A6BCC9"/>
                </a:solidFill>
              </a:rPr>
              <a:pPr/>
              <a:t>38</a:t>
            </a:fld>
            <a:endParaRPr lang="en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/>
              <a:t>Nastavnici znaju kako riješiti problem discipline u razredu. – Uspijevam riješiti problem discipline u razredu.</a:t>
            </a:r>
            <a:endParaRPr sz="1600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/>
          </p:nvPr>
        </p:nvGraphicFramePr>
        <p:xfrm>
          <a:off x="2371493" y="61486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A6BCC9"/>
                </a:solidFill>
              </a:rPr>
              <a:pPr/>
              <a:t>39</a:t>
            </a:fld>
            <a:endParaRPr lang="en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9C2E58"/>
                </a:solidFill>
              </a:rPr>
              <a:t>S 1. Upitnik za učitelje (2017.)</a:t>
            </a:r>
            <a:endParaRPr lang="hr-HR" sz="3600" b="1" dirty="0">
              <a:solidFill>
                <a:srgbClr val="9C2E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275606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dirty="0" smtClean="0">
                <a:solidFill>
                  <a:srgbClr val="9C2E58"/>
                </a:solidFill>
              </a:rPr>
              <a:t>Certificirani upitnik s metrijskim karakteristikama 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rgbClr val="9C2E58"/>
                </a:solidFill>
              </a:rPr>
              <a:t>Uzorak: 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rgbClr val="9C2E58"/>
                </a:solidFill>
              </a:rPr>
              <a:t>33 ispitanika (31 učitelj, 2 </a:t>
            </a:r>
            <a:r>
              <a:rPr lang="hr-HR" sz="2800" dirty="0">
                <a:solidFill>
                  <a:srgbClr val="9C2E58"/>
                </a:solidFill>
              </a:rPr>
              <a:t>člana </a:t>
            </a:r>
            <a:r>
              <a:rPr lang="hr-HR" sz="2800" dirty="0" smtClean="0">
                <a:solidFill>
                  <a:srgbClr val="9C2E58"/>
                </a:solidFill>
              </a:rPr>
              <a:t>SS)</a:t>
            </a:r>
          </a:p>
          <a:p>
            <a:pPr marL="0" indent="0">
              <a:buNone/>
            </a:pPr>
            <a:endParaRPr lang="hr-HR" sz="2400" dirty="0">
              <a:solidFill>
                <a:srgbClr val="9C2E58"/>
              </a:solidFill>
            </a:endParaRPr>
          </a:p>
          <a:p>
            <a:pPr marL="514350" indent="-514350">
              <a:buAutoNum type="arabicPeriod"/>
            </a:pPr>
            <a:r>
              <a:rPr lang="hr-HR" sz="2800" b="1" dirty="0" smtClean="0">
                <a:solidFill>
                  <a:srgbClr val="9C2E58"/>
                </a:solidFill>
              </a:rPr>
              <a:t>Zadovoljstvo poslom</a:t>
            </a:r>
          </a:p>
          <a:p>
            <a:pPr marL="514350" indent="-514350">
              <a:buAutoNum type="arabicPeriod"/>
            </a:pPr>
            <a:r>
              <a:rPr lang="hr-HR" sz="2800" b="1" dirty="0" smtClean="0">
                <a:solidFill>
                  <a:srgbClr val="9C2E58"/>
                </a:solidFill>
              </a:rPr>
              <a:t>Percipirana podrška ravnatelja</a:t>
            </a:r>
          </a:p>
          <a:p>
            <a:pPr marL="514350" indent="-514350">
              <a:buAutoNum type="arabicPeriod"/>
            </a:pPr>
            <a:r>
              <a:rPr lang="hr-HR" sz="2800" b="1" dirty="0" smtClean="0">
                <a:solidFill>
                  <a:srgbClr val="9C2E58"/>
                </a:solidFill>
              </a:rPr>
              <a:t>Radna angažiranost zaposlenika </a:t>
            </a:r>
          </a:p>
          <a:p>
            <a:pPr marL="0" indent="0">
              <a:buNone/>
            </a:pPr>
            <a:endParaRPr lang="hr-HR" sz="3000" dirty="0">
              <a:solidFill>
                <a:srgbClr val="9C2E5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772" y="1779662"/>
            <a:ext cx="2954684" cy="1688863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5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 lakoćom obavljam školske zadatke.  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477618"/>
              </p:ext>
            </p:extLst>
          </p:nvPr>
        </p:nvGraphicFramePr>
        <p:xfrm>
          <a:off x="2371493" y="61486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A6BCC9"/>
                </a:solidFill>
              </a:rPr>
              <a:pPr/>
              <a:t>40</a:t>
            </a:fld>
            <a:endParaRPr lang="en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Škola me potiče na razmišljanje i stvaranje novih ideja.  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/>
          </p:nvPr>
        </p:nvGraphicFramePr>
        <p:xfrm>
          <a:off x="2371493" y="61486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A6BCC9"/>
                </a:solidFill>
              </a:rPr>
              <a:pPr/>
              <a:t>41</a:t>
            </a:fld>
            <a:endParaRPr lang="en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Nastava je dobra - kvalitetna.</a:t>
            </a:r>
            <a:endParaRPr sz="1800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/>
          </p:nvPr>
        </p:nvGraphicFramePr>
        <p:xfrm>
          <a:off x="2371493" y="61486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A6BCC9"/>
                </a:solidFill>
              </a:rPr>
              <a:pPr/>
              <a:t>42</a:t>
            </a:fld>
            <a:endParaRPr lang="en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FF9966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6. UPRAVLJANJE I ORGANIZACIJA </a:t>
            </a:r>
            <a:r>
              <a:rPr lang="pl-PL" sz="2800" dirty="0" smtClean="0"/>
              <a:t>ŠKOLE</a:t>
            </a:r>
            <a:endParaRPr lang="hr-HR" sz="2800" dirty="0"/>
          </a:p>
        </p:txBody>
      </p:sp>
      <p:sp>
        <p:nvSpPr>
          <p:cNvPr id="4" name="Pravokutnik 3"/>
          <p:cNvSpPr/>
          <p:nvPr/>
        </p:nvSpPr>
        <p:spPr>
          <a:xfrm>
            <a:off x="179512" y="1275606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U školi se primjenjuju jasna pravila ponašanja.</a:t>
            </a: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363371"/>
              </p:ext>
            </p:extLst>
          </p:nvPr>
        </p:nvGraphicFramePr>
        <p:xfrm>
          <a:off x="2001518" y="111484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9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FF9966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6. UPRAVLJANJE I ORGANIZACIJA </a:t>
            </a:r>
            <a:r>
              <a:rPr lang="pl-PL" sz="2800" dirty="0" smtClean="0"/>
              <a:t>ŠKOLE</a:t>
            </a:r>
            <a:endParaRPr lang="hr-HR" sz="2800" dirty="0"/>
          </a:p>
        </p:txBody>
      </p:sp>
      <p:sp>
        <p:nvSpPr>
          <p:cNvPr id="2" name="Pravokutnik 1"/>
          <p:cNvSpPr/>
          <p:nvPr/>
        </p:nvSpPr>
        <p:spPr>
          <a:xfrm>
            <a:off x="179512" y="1419622"/>
            <a:ext cx="2504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Sudjelujem u donošenju </a:t>
            </a:r>
            <a:endParaRPr lang="pl-PL" dirty="0" smtClean="0"/>
          </a:p>
          <a:p>
            <a:r>
              <a:rPr lang="pl-PL" dirty="0" smtClean="0"/>
              <a:t>odluka </a:t>
            </a:r>
            <a:r>
              <a:rPr lang="pl-PL" dirty="0"/>
              <a:t>važnih za školu</a:t>
            </a:r>
            <a:endParaRPr lang="hr-HR" dirty="0"/>
          </a:p>
        </p:txBody>
      </p:sp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447473"/>
              </p:ext>
            </p:extLst>
          </p:nvPr>
        </p:nvGraphicFramePr>
        <p:xfrm>
          <a:off x="2555776" y="1079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07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FF9966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6. UPRAVLJANJE I ORGANIZACIJA </a:t>
            </a:r>
            <a:r>
              <a:rPr lang="pl-PL" sz="2800" dirty="0" smtClean="0"/>
              <a:t>ŠKOLE</a:t>
            </a:r>
            <a:endParaRPr lang="hr-HR" sz="2800" dirty="0"/>
          </a:p>
        </p:txBody>
      </p:sp>
      <p:sp>
        <p:nvSpPr>
          <p:cNvPr id="4" name="Pravokutnik 3"/>
          <p:cNvSpPr/>
          <p:nvPr/>
        </p:nvSpPr>
        <p:spPr>
          <a:xfrm>
            <a:off x="107504" y="1200673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Ravnatelj održava </a:t>
            </a:r>
            <a:r>
              <a:rPr lang="hr-HR" dirty="0" smtClean="0"/>
              <a:t>dobre</a:t>
            </a:r>
          </a:p>
          <a:p>
            <a:r>
              <a:rPr lang="hr-HR" dirty="0" smtClean="0"/>
              <a:t>odnose s </a:t>
            </a:r>
            <a:r>
              <a:rPr lang="hr-HR" dirty="0"/>
              <a:t>učenicima </a:t>
            </a:r>
            <a:endParaRPr lang="hr-HR" dirty="0" smtClean="0"/>
          </a:p>
          <a:p>
            <a:r>
              <a:rPr lang="hr-HR" dirty="0" smtClean="0"/>
              <a:t>/ </a:t>
            </a:r>
            <a:r>
              <a:rPr lang="hr-HR" dirty="0"/>
              <a:t>učiteljima</a:t>
            </a:r>
          </a:p>
        </p:txBody>
      </p:sp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070021"/>
              </p:ext>
            </p:extLst>
          </p:nvPr>
        </p:nvGraphicFramePr>
        <p:xfrm>
          <a:off x="2483768" y="106364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11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FF9966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6. UPRAVLJANJE I ORGANIZACIJA </a:t>
            </a:r>
            <a:r>
              <a:rPr lang="pl-PL" sz="2800" dirty="0" smtClean="0"/>
              <a:t>ŠKOLE</a:t>
            </a:r>
            <a:endParaRPr lang="hr-HR" sz="2800" dirty="0"/>
          </a:p>
        </p:txBody>
      </p:sp>
      <p:sp>
        <p:nvSpPr>
          <p:cNvPr id="2" name="Pravokutnik 1"/>
          <p:cNvSpPr/>
          <p:nvPr/>
        </p:nvSpPr>
        <p:spPr>
          <a:xfrm>
            <a:off x="179512" y="1211793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Knjižnica ima sve knjige koje nam trebaju i koje me zanimaju.</a:t>
            </a:r>
          </a:p>
        </p:txBody>
      </p:sp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287306"/>
              </p:ext>
            </p:extLst>
          </p:nvPr>
        </p:nvGraphicFramePr>
        <p:xfrm>
          <a:off x="2483768" y="1079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46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58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FF9966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6. UPRAVLJANJE I ORGANIZACIJA </a:t>
            </a:r>
            <a:r>
              <a:rPr lang="pl-PL" sz="2800" dirty="0" smtClean="0"/>
              <a:t>ŠKOLE</a:t>
            </a:r>
            <a:endParaRPr lang="hr-HR" sz="2800" dirty="0"/>
          </a:p>
        </p:txBody>
      </p:sp>
      <p:sp>
        <p:nvSpPr>
          <p:cNvPr id="2" name="Pravokutnik 1"/>
          <p:cNvSpPr/>
          <p:nvPr/>
        </p:nvSpPr>
        <p:spPr>
          <a:xfrm>
            <a:off x="323528" y="1258484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Škola ima dovoljno računala koje učenici mogu koristiti</a:t>
            </a:r>
            <a:r>
              <a:rPr lang="hr-HR" dirty="0" smtClean="0"/>
              <a:t>.</a:t>
            </a:r>
            <a:endParaRPr lang="hr-HR" dirty="0"/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xmlns="" id="{61C066C5-1929-44EF-9AB9-74C2F1413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469559"/>
              </p:ext>
            </p:extLst>
          </p:nvPr>
        </p:nvGraphicFramePr>
        <p:xfrm>
          <a:off x="2483768" y="105492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8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FF9966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0" name="Google Shape;685;p42"/>
          <p:cNvSpPr txBox="1">
            <a:spLocks/>
          </p:cNvSpPr>
          <p:nvPr/>
        </p:nvSpPr>
        <p:spPr>
          <a:xfrm>
            <a:off x="1732856" y="328524"/>
            <a:ext cx="2232248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Regular"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 Regular"/>
                <a:ea typeface="Roboto Slab Regular"/>
                <a:sym typeface="Roboto Slab Regular"/>
              </a:rPr>
              <a:t>Put u 2021./2022.</a:t>
            </a: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 Regular"/>
              <a:ea typeface="Roboto Slab Regular"/>
              <a:sym typeface="Roboto Slab Regular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34349" y="1148166"/>
            <a:ext cx="21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Prioritetna područja </a:t>
            </a:r>
          </a:p>
        </p:txBody>
      </p:sp>
      <p:sp>
        <p:nvSpPr>
          <p:cNvPr id="12" name="Google Shape;687;p42"/>
          <p:cNvSpPr/>
          <p:nvPr/>
        </p:nvSpPr>
        <p:spPr>
          <a:xfrm>
            <a:off x="-25400" y="2738229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88;p42"/>
          <p:cNvSpPr/>
          <p:nvPr/>
        </p:nvSpPr>
        <p:spPr>
          <a:xfrm>
            <a:off x="-56909" y="271580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90;p42"/>
          <p:cNvSpPr/>
          <p:nvPr/>
        </p:nvSpPr>
        <p:spPr>
          <a:xfrm rot="8100000">
            <a:off x="1806533" y="2132361"/>
            <a:ext cx="334744" cy="334744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4A5C65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691;p42"/>
          <p:cNvSpPr/>
          <p:nvPr/>
        </p:nvSpPr>
        <p:spPr>
          <a:xfrm>
            <a:off x="1906855" y="2232683"/>
            <a:ext cx="134100" cy="134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1</a:t>
            </a:r>
            <a:endParaRPr kumimoji="0" sz="600" b="0" i="0" u="none" strike="noStrike" kern="0" cap="none" spc="0" normalizeH="0" baseline="0" noProof="0" dirty="0" smtClean="0">
              <a:ln>
                <a:noFill/>
              </a:ln>
              <a:solidFill>
                <a:srgbClr val="4A5C65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420345" y="1654535"/>
            <a:ext cx="1395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</a:rPr>
              <a:t>Rad s učenicima s teškoćama -  9</a:t>
            </a:r>
          </a:p>
        </p:txBody>
      </p:sp>
      <p:grpSp>
        <p:nvGrpSpPr>
          <p:cNvPr id="18" name="Google Shape;704;p42"/>
          <p:cNvGrpSpPr/>
          <p:nvPr/>
        </p:nvGrpSpPr>
        <p:grpSpPr>
          <a:xfrm>
            <a:off x="2805511" y="3987400"/>
            <a:ext cx="473400" cy="473400"/>
            <a:chOff x="2824664" y="3576300"/>
            <a:chExt cx="473400" cy="473400"/>
          </a:xfrm>
        </p:grpSpPr>
        <p:sp>
          <p:nvSpPr>
            <p:cNvPr id="19" name="Google Shape;705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" name="Google Shape;706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2</a:t>
              </a:r>
              <a:endParaRPr kumimoji="0" sz="600" b="0" i="0" u="none" strike="noStrike" kern="0" cap="none" spc="0" normalizeH="0" baseline="0" noProof="0" smtClean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4" name="Google Shape;690;p42"/>
          <p:cNvSpPr/>
          <p:nvPr/>
        </p:nvSpPr>
        <p:spPr>
          <a:xfrm rot="8100000">
            <a:off x="3800954" y="2119462"/>
            <a:ext cx="328300" cy="334744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4A5C65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Google Shape;691;p42"/>
          <p:cNvSpPr/>
          <p:nvPr/>
        </p:nvSpPr>
        <p:spPr>
          <a:xfrm>
            <a:off x="3898054" y="2219784"/>
            <a:ext cx="134100" cy="134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600" kern="0" dirty="0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kumimoji="0" sz="600" b="0" i="0" u="none" strike="noStrike" kern="0" cap="none" spc="0" normalizeH="0" baseline="0" noProof="0" dirty="0" smtClean="0">
              <a:ln>
                <a:noFill/>
              </a:ln>
              <a:solidFill>
                <a:srgbClr val="4A5C65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711;p42"/>
          <p:cNvSpPr txBox="1"/>
          <p:nvPr/>
        </p:nvSpPr>
        <p:spPr>
          <a:xfrm>
            <a:off x="4541056" y="4389052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hr-HR" sz="900" kern="0" dirty="0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Kolegijalna podrška</a:t>
            </a:r>
            <a:endParaRPr sz="900" kern="0" dirty="0">
              <a:solidFill>
                <a:srgbClr val="4A5C65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7" name="Google Shape;704;p42"/>
          <p:cNvGrpSpPr/>
          <p:nvPr/>
        </p:nvGrpSpPr>
        <p:grpSpPr>
          <a:xfrm>
            <a:off x="4860032" y="3987400"/>
            <a:ext cx="473400" cy="473400"/>
            <a:chOff x="2824664" y="3576300"/>
            <a:chExt cx="473400" cy="473400"/>
          </a:xfrm>
        </p:grpSpPr>
        <p:sp>
          <p:nvSpPr>
            <p:cNvPr id="28" name="Google Shape;705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" name="Google Shape;706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hr-HR" sz="600" kern="0" dirty="0">
                  <a:solidFill>
                    <a:srgbClr val="4A5C65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 kumimoji="0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0" name="Google Shape;690;p42"/>
          <p:cNvSpPr/>
          <p:nvPr/>
        </p:nvSpPr>
        <p:spPr>
          <a:xfrm rot="8100000">
            <a:off x="5910662" y="2075887"/>
            <a:ext cx="328300" cy="334744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4A5C65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Google Shape;691;p42"/>
          <p:cNvSpPr/>
          <p:nvPr/>
        </p:nvSpPr>
        <p:spPr>
          <a:xfrm>
            <a:off x="6007762" y="2165633"/>
            <a:ext cx="134100" cy="134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600" kern="0" dirty="0" smtClean="0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kumimoji="0" sz="600" b="0" i="0" u="none" strike="noStrike" kern="0" cap="none" spc="0" normalizeH="0" baseline="0" noProof="0" dirty="0" smtClean="0">
              <a:ln>
                <a:noFill/>
              </a:ln>
              <a:solidFill>
                <a:srgbClr val="4A5C65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2259739" y="4453388"/>
            <a:ext cx="15652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dirty="0">
                <a:solidFill>
                  <a:srgbClr val="C00000"/>
                </a:solidFill>
              </a:rPr>
              <a:t>Mentalno zdravlje – </a:t>
            </a:r>
            <a:r>
              <a:rPr lang="hr-HR" sz="1200" dirty="0" smtClean="0">
                <a:solidFill>
                  <a:srgbClr val="C00000"/>
                </a:solidFill>
              </a:rPr>
              <a:t>4 </a:t>
            </a:r>
            <a:endParaRPr lang="hr-HR" sz="1200" dirty="0">
              <a:solidFill>
                <a:srgbClr val="C00000"/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434840" y="1706696"/>
            <a:ext cx="6755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dirty="0"/>
              <a:t>Bonton </a:t>
            </a:r>
          </a:p>
        </p:txBody>
      </p:sp>
      <p:sp>
        <p:nvSpPr>
          <p:cNvPr id="2048" name="Pravokutnik 2047"/>
          <p:cNvSpPr/>
          <p:nvPr/>
        </p:nvSpPr>
        <p:spPr>
          <a:xfrm>
            <a:off x="4963770" y="1751274"/>
            <a:ext cx="22220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dirty="0"/>
              <a:t>Suradnja s lokalnom zajednicom 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92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788024" y="177966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FF00"/>
                </a:solidFill>
              </a:rPr>
              <a:t>Hvala na pažnji…</a:t>
            </a:r>
            <a:endParaRPr lang="hr-HR" sz="2400" dirty="0">
              <a:solidFill>
                <a:srgbClr val="FFFF00"/>
              </a:solidFill>
            </a:endParaRP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54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9C2E58"/>
                </a:solidFill>
              </a:rPr>
              <a:t>Zadovoljstvo poslom</a:t>
            </a:r>
            <a:endParaRPr lang="hr-HR" b="1" dirty="0">
              <a:solidFill>
                <a:srgbClr val="9C2E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275606"/>
            <a:ext cx="8229600" cy="3394472"/>
          </a:xfrm>
        </p:spPr>
        <p:txBody>
          <a:bodyPr>
            <a:normAutofit/>
          </a:bodyPr>
          <a:lstStyle/>
          <a:p>
            <a:r>
              <a:rPr lang="hr-HR" dirty="0" smtClean="0"/>
              <a:t>Skala </a:t>
            </a:r>
            <a:r>
              <a:rPr lang="hr-HR" dirty="0"/>
              <a:t>zadovoljstva poslom (</a:t>
            </a:r>
            <a:r>
              <a:rPr lang="hr-HR" i="1" dirty="0"/>
              <a:t>Job Satisfaction </a:t>
            </a:r>
            <a:r>
              <a:rPr lang="hr-HR" i="1" dirty="0" smtClean="0"/>
              <a:t>Scale</a:t>
            </a:r>
            <a:r>
              <a:rPr lang="hr-HR" dirty="0"/>
              <a:t>;</a:t>
            </a:r>
            <a:r>
              <a:rPr lang="hr-HR" dirty="0" smtClean="0"/>
              <a:t> </a:t>
            </a:r>
            <a:r>
              <a:rPr lang="hr-HR" i="1" dirty="0"/>
              <a:t>Judge, Thoresen, Bono i Patton, 2001</a:t>
            </a:r>
            <a:r>
              <a:rPr lang="hr-HR" dirty="0"/>
              <a:t>) </a:t>
            </a:r>
            <a:endParaRPr lang="hr-HR" dirty="0" smtClean="0"/>
          </a:p>
          <a:p>
            <a:r>
              <a:rPr lang="hr-HR" dirty="0" smtClean="0"/>
              <a:t>5 tvrdnji, skala </a:t>
            </a:r>
            <a:r>
              <a:rPr lang="hr-HR" dirty="0"/>
              <a:t>od pet stupnjeva (od 1 do 5) </a:t>
            </a:r>
            <a:endParaRPr lang="hr-HR" dirty="0" smtClean="0"/>
          </a:p>
          <a:p>
            <a:r>
              <a:rPr lang="hr-HR" dirty="0" smtClean="0"/>
              <a:t>Viši </a:t>
            </a:r>
            <a:r>
              <a:rPr lang="hr-HR" dirty="0"/>
              <a:t>rezultat označava veće zadovoljstvo </a:t>
            </a:r>
            <a:r>
              <a:rPr lang="hr-HR" dirty="0" smtClean="0"/>
              <a:t>poslom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4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127876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rgbClr val="9C2E58"/>
                </a:solidFill>
              </a:rPr>
              <a:t>Prilično sam zadovoljan/na sa sadašnjim poslom. </a:t>
            </a:r>
            <a:endParaRPr lang="hr-HR" sz="2400" dirty="0">
              <a:solidFill>
                <a:srgbClr val="9C2E5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10445"/>
              </p:ext>
            </p:extLst>
          </p:nvPr>
        </p:nvGraphicFramePr>
        <p:xfrm>
          <a:off x="323528" y="134761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54795185"/>
              </p:ext>
            </p:extLst>
          </p:nvPr>
        </p:nvGraphicFramePr>
        <p:xfrm>
          <a:off x="1524000" y="2571750"/>
          <a:ext cx="139181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/>
          <a:stretch/>
        </p:blipFill>
        <p:spPr bwMode="auto">
          <a:xfrm>
            <a:off x="7956376" y="93598"/>
            <a:ext cx="995924" cy="100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29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48" y="41276"/>
            <a:ext cx="7308304" cy="1044202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rgbClr val="9C2E58"/>
                </a:solidFill>
              </a:rPr>
              <a:t>Većinu vremena sam oduševljen/a svojim </a:t>
            </a:r>
            <a:r>
              <a:rPr lang="hr-HR" sz="2400" dirty="0" smtClean="0">
                <a:solidFill>
                  <a:srgbClr val="9C2E58"/>
                </a:solidFill>
              </a:rPr>
              <a:t>poslom</a:t>
            </a:r>
            <a:r>
              <a:rPr lang="hr-HR" sz="2800" dirty="0" smtClean="0">
                <a:solidFill>
                  <a:srgbClr val="9C2E58"/>
                </a:solidFill>
              </a:rPr>
              <a:t>.</a:t>
            </a:r>
            <a:endParaRPr lang="hr-HR" sz="2800" dirty="0">
              <a:solidFill>
                <a:srgbClr val="9C2E5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339720"/>
              </p:ext>
            </p:extLst>
          </p:nvPr>
        </p:nvGraphicFramePr>
        <p:xfrm>
          <a:off x="323528" y="134761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/>
          <a:stretch/>
        </p:blipFill>
        <p:spPr bwMode="auto">
          <a:xfrm>
            <a:off x="7956376" y="93598"/>
            <a:ext cx="995924" cy="100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68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5979"/>
            <a:ext cx="7056784" cy="85725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9C2E58"/>
                </a:solidFill>
              </a:rPr>
              <a:t>Svaki dan na poslu čini mi se beskrajno </a:t>
            </a:r>
            <a:r>
              <a:rPr lang="pl-PL" sz="2400" dirty="0" smtClean="0">
                <a:solidFill>
                  <a:srgbClr val="9C2E58"/>
                </a:solidFill>
              </a:rPr>
              <a:t>dug.</a:t>
            </a:r>
            <a:endParaRPr lang="hr-HR" sz="2400" dirty="0">
              <a:solidFill>
                <a:srgbClr val="9C2E5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324030"/>
              </p:ext>
            </p:extLst>
          </p:nvPr>
        </p:nvGraphicFramePr>
        <p:xfrm>
          <a:off x="323528" y="134761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/>
          <a:stretch/>
        </p:blipFill>
        <p:spPr bwMode="auto">
          <a:xfrm>
            <a:off x="7956376" y="93598"/>
            <a:ext cx="995924" cy="100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2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76749"/>
            <a:ext cx="5760640" cy="85725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9C2E58"/>
                </a:solidFill>
              </a:rPr>
              <a:t>Uživam u svom </a:t>
            </a:r>
            <a:r>
              <a:rPr lang="pl-PL" sz="2400" dirty="0" smtClean="0">
                <a:solidFill>
                  <a:srgbClr val="9C2E58"/>
                </a:solidFill>
              </a:rPr>
              <a:t>poslu.</a:t>
            </a:r>
            <a:endParaRPr lang="hr-HR" sz="2400" dirty="0">
              <a:solidFill>
                <a:srgbClr val="9C2E5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875150"/>
              </p:ext>
            </p:extLst>
          </p:nvPr>
        </p:nvGraphicFramePr>
        <p:xfrm>
          <a:off x="323528" y="134761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475656" cy="9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55868"/>
            <a:ext cx="9144000" cy="72008"/>
          </a:xfrm>
          <a:prstGeom prst="rect">
            <a:avLst/>
          </a:prstGeom>
          <a:solidFill>
            <a:srgbClr val="9C2E58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/>
          <a:stretch/>
        </p:blipFill>
        <p:spPr bwMode="auto">
          <a:xfrm>
            <a:off x="7956376" y="93598"/>
            <a:ext cx="995924" cy="100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885B-5056-4D68-B0BD-2D8D6F7B72E6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42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347">
    <a:dk1>
      <a:srgbClr val="4A5C65"/>
    </a:dk1>
    <a:lt1>
      <a:srgbClr val="FFFFFF"/>
    </a:lt1>
    <a:dk2>
      <a:srgbClr val="A6BCC9"/>
    </a:dk2>
    <a:lt2>
      <a:srgbClr val="DEE9F2"/>
    </a:lt2>
    <a:accent1>
      <a:srgbClr val="02BDC7"/>
    </a:accent1>
    <a:accent2>
      <a:srgbClr val="FFB600"/>
    </a:accent2>
    <a:accent3>
      <a:srgbClr val="FF9755"/>
    </a:accent3>
    <a:accent4>
      <a:srgbClr val="FD6C68"/>
    </a:accent4>
    <a:accent5>
      <a:srgbClr val="FC4067"/>
    </a:accent5>
    <a:accent6>
      <a:srgbClr val="A6BCC9"/>
    </a:accent6>
    <a:hlink>
      <a:srgbClr val="02BDC7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347">
    <a:dk1>
      <a:srgbClr val="4A5C65"/>
    </a:dk1>
    <a:lt1>
      <a:srgbClr val="FFFFFF"/>
    </a:lt1>
    <a:dk2>
      <a:srgbClr val="A6BCC9"/>
    </a:dk2>
    <a:lt2>
      <a:srgbClr val="DEE9F2"/>
    </a:lt2>
    <a:accent1>
      <a:srgbClr val="02BDC7"/>
    </a:accent1>
    <a:accent2>
      <a:srgbClr val="FFB600"/>
    </a:accent2>
    <a:accent3>
      <a:srgbClr val="FF9755"/>
    </a:accent3>
    <a:accent4>
      <a:srgbClr val="FD6C68"/>
    </a:accent4>
    <a:accent5>
      <a:srgbClr val="FC4067"/>
    </a:accent5>
    <a:accent6>
      <a:srgbClr val="A6BCC9"/>
    </a:accent6>
    <a:hlink>
      <a:srgbClr val="02BDC7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347">
    <a:dk1>
      <a:srgbClr val="4A5C65"/>
    </a:dk1>
    <a:lt1>
      <a:srgbClr val="FFFFFF"/>
    </a:lt1>
    <a:dk2>
      <a:srgbClr val="A6BCC9"/>
    </a:dk2>
    <a:lt2>
      <a:srgbClr val="DEE9F2"/>
    </a:lt2>
    <a:accent1>
      <a:srgbClr val="02BDC7"/>
    </a:accent1>
    <a:accent2>
      <a:srgbClr val="FFB600"/>
    </a:accent2>
    <a:accent3>
      <a:srgbClr val="FF9755"/>
    </a:accent3>
    <a:accent4>
      <a:srgbClr val="FD6C68"/>
    </a:accent4>
    <a:accent5>
      <a:srgbClr val="FC4067"/>
    </a:accent5>
    <a:accent6>
      <a:srgbClr val="A6BCC9"/>
    </a:accent6>
    <a:hlink>
      <a:srgbClr val="02BDC7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347">
    <a:dk1>
      <a:srgbClr val="4A5C65"/>
    </a:dk1>
    <a:lt1>
      <a:srgbClr val="FFFFFF"/>
    </a:lt1>
    <a:dk2>
      <a:srgbClr val="A6BCC9"/>
    </a:dk2>
    <a:lt2>
      <a:srgbClr val="DEE9F2"/>
    </a:lt2>
    <a:accent1>
      <a:srgbClr val="02BDC7"/>
    </a:accent1>
    <a:accent2>
      <a:srgbClr val="FFB600"/>
    </a:accent2>
    <a:accent3>
      <a:srgbClr val="FF9755"/>
    </a:accent3>
    <a:accent4>
      <a:srgbClr val="FD6C68"/>
    </a:accent4>
    <a:accent5>
      <a:srgbClr val="FC4067"/>
    </a:accent5>
    <a:accent6>
      <a:srgbClr val="A6BCC9"/>
    </a:accent6>
    <a:hlink>
      <a:srgbClr val="02BDC7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347">
    <a:dk1>
      <a:srgbClr val="4A5C65"/>
    </a:dk1>
    <a:lt1>
      <a:srgbClr val="FFFFFF"/>
    </a:lt1>
    <a:dk2>
      <a:srgbClr val="A6BCC9"/>
    </a:dk2>
    <a:lt2>
      <a:srgbClr val="DEE9F2"/>
    </a:lt2>
    <a:accent1>
      <a:srgbClr val="02BDC7"/>
    </a:accent1>
    <a:accent2>
      <a:srgbClr val="FFB600"/>
    </a:accent2>
    <a:accent3>
      <a:srgbClr val="FF9755"/>
    </a:accent3>
    <a:accent4>
      <a:srgbClr val="FD6C68"/>
    </a:accent4>
    <a:accent5>
      <a:srgbClr val="FC4067"/>
    </a:accent5>
    <a:accent6>
      <a:srgbClr val="A6BCC9"/>
    </a:accent6>
    <a:hlink>
      <a:srgbClr val="02BDC7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347">
    <a:dk1>
      <a:srgbClr val="4A5C65"/>
    </a:dk1>
    <a:lt1>
      <a:srgbClr val="FFFFFF"/>
    </a:lt1>
    <a:dk2>
      <a:srgbClr val="A6BCC9"/>
    </a:dk2>
    <a:lt2>
      <a:srgbClr val="DEE9F2"/>
    </a:lt2>
    <a:accent1>
      <a:srgbClr val="02BDC7"/>
    </a:accent1>
    <a:accent2>
      <a:srgbClr val="FFB600"/>
    </a:accent2>
    <a:accent3>
      <a:srgbClr val="FF9755"/>
    </a:accent3>
    <a:accent4>
      <a:srgbClr val="FD6C68"/>
    </a:accent4>
    <a:accent5>
      <a:srgbClr val="FC4067"/>
    </a:accent5>
    <a:accent6>
      <a:srgbClr val="A6BCC9"/>
    </a:accent6>
    <a:hlink>
      <a:srgbClr val="02BDC7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347">
    <a:dk1>
      <a:srgbClr val="4A5C65"/>
    </a:dk1>
    <a:lt1>
      <a:srgbClr val="FFFFFF"/>
    </a:lt1>
    <a:dk2>
      <a:srgbClr val="A6BCC9"/>
    </a:dk2>
    <a:lt2>
      <a:srgbClr val="DEE9F2"/>
    </a:lt2>
    <a:accent1>
      <a:srgbClr val="02BDC7"/>
    </a:accent1>
    <a:accent2>
      <a:srgbClr val="FFB600"/>
    </a:accent2>
    <a:accent3>
      <a:srgbClr val="FF9755"/>
    </a:accent3>
    <a:accent4>
      <a:srgbClr val="FD6C68"/>
    </a:accent4>
    <a:accent5>
      <a:srgbClr val="FC4067"/>
    </a:accent5>
    <a:accent6>
      <a:srgbClr val="A6BCC9"/>
    </a:accent6>
    <a:hlink>
      <a:srgbClr val="02BDC7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347">
    <a:dk1>
      <a:srgbClr val="4A5C65"/>
    </a:dk1>
    <a:lt1>
      <a:srgbClr val="FFFFFF"/>
    </a:lt1>
    <a:dk2>
      <a:srgbClr val="A6BCC9"/>
    </a:dk2>
    <a:lt2>
      <a:srgbClr val="DEE9F2"/>
    </a:lt2>
    <a:accent1>
      <a:srgbClr val="02BDC7"/>
    </a:accent1>
    <a:accent2>
      <a:srgbClr val="FFB600"/>
    </a:accent2>
    <a:accent3>
      <a:srgbClr val="FF9755"/>
    </a:accent3>
    <a:accent4>
      <a:srgbClr val="FD6C68"/>
    </a:accent4>
    <a:accent5>
      <a:srgbClr val="FC4067"/>
    </a:accent5>
    <a:accent6>
      <a:srgbClr val="A6BCC9"/>
    </a:accent6>
    <a:hlink>
      <a:srgbClr val="02BDC7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1076</Words>
  <Application>Microsoft Office PowerPoint</Application>
  <PresentationFormat>Prikaz na zaslonu (16:9)</PresentationFormat>
  <Paragraphs>238</Paragraphs>
  <Slides>49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8</vt:i4>
      </vt:variant>
      <vt:variant>
        <vt:lpstr>Naslovi slajdova</vt:lpstr>
      </vt:variant>
      <vt:variant>
        <vt:i4>49</vt:i4>
      </vt:variant>
    </vt:vector>
  </HeadingPairs>
  <TitlesOfParts>
    <vt:vector size="63" baseType="lpstr">
      <vt:lpstr>Arial</vt:lpstr>
      <vt:lpstr>Calibri</vt:lpstr>
      <vt:lpstr>Lato</vt:lpstr>
      <vt:lpstr>Lato Light</vt:lpstr>
      <vt:lpstr>Roboto Slab Regular</vt:lpstr>
      <vt:lpstr>Wingdings</vt:lpstr>
      <vt:lpstr>Office Theme</vt:lpstr>
      <vt:lpstr>Kent template</vt:lpstr>
      <vt:lpstr>1_Kent template</vt:lpstr>
      <vt:lpstr>2_Kent template</vt:lpstr>
      <vt:lpstr>3_Kent template</vt:lpstr>
      <vt:lpstr>4_Kent template</vt:lpstr>
      <vt:lpstr>5_Kent template</vt:lpstr>
      <vt:lpstr>6_Kent template</vt:lpstr>
      <vt:lpstr>Samovrednovanje  rada škole</vt:lpstr>
      <vt:lpstr>      Samovrednovanje rada škole</vt:lpstr>
      <vt:lpstr>PowerPointova prezentacija</vt:lpstr>
      <vt:lpstr>S 1. Upitnik za učitelje (2017.)</vt:lpstr>
      <vt:lpstr>Zadovoljstvo poslom</vt:lpstr>
      <vt:lpstr>Prilično sam zadovoljan/na sa sadašnjim poslom. </vt:lpstr>
      <vt:lpstr>Većinu vremena sam oduševljen/a svojim poslom.</vt:lpstr>
      <vt:lpstr>Svaki dan na poslu čini mi se beskrajno dug.</vt:lpstr>
      <vt:lpstr>Uživam u svom poslu.</vt:lpstr>
      <vt:lpstr>Moj mi je posao mrzak.</vt:lpstr>
      <vt:lpstr>PROSJEČAN REZULTAT NA UPITNIKU </vt:lpstr>
      <vt:lpstr>Percipirana podrška ravnatelja</vt:lpstr>
      <vt:lpstr>Odnosi se prema meni s poštovanjem.</vt:lpstr>
      <vt:lpstr>Imam povjerenja u njega/nju.</vt:lpstr>
      <vt:lpstr>Voljan/na je saslušati moje probleme.</vt:lpstr>
      <vt:lpstr>Pristupačan/na je i prijateljski se ophodi.</vt:lpstr>
      <vt:lpstr>Mari za to kako se ja osjećam.</vt:lpstr>
      <vt:lpstr>Stalo mu/joj je da se osjećam dobro na poslu.</vt:lpstr>
      <vt:lpstr>Pokazuje vrlo malo brige za mene.</vt:lpstr>
      <vt:lpstr>PROSJEČAN REZULTAT NA UPITNIKU </vt:lpstr>
      <vt:lpstr>Radna angažiranost zaposlenika</vt:lpstr>
      <vt:lpstr>Radna angažiranost zaposlenika</vt:lpstr>
      <vt:lpstr>Radna angažiranost zaposlenika</vt:lpstr>
      <vt:lpstr>PROSJEČAN REZULTAT NA UPITNIKU</vt:lpstr>
      <vt:lpstr>Koliko je dobra naša škola?</vt:lpstr>
      <vt:lpstr>KORELACIJE</vt:lpstr>
      <vt:lpstr>REZULTATI POKAZUJU...</vt:lpstr>
      <vt:lpstr>PODRUČJA UNAPREĐENJA</vt:lpstr>
      <vt:lpstr>S 2. Upitnik za učitelje i učenike 2020./21.</vt:lpstr>
      <vt:lpstr>PODRUČJA PROCJENE</vt:lpstr>
      <vt:lpstr>1. ODNOS PREMA ŠKOLI Prikaz rezultata – usporedba odgovora učenika i učitelja</vt:lpstr>
      <vt:lpstr>1. ODNOS PREMA ŠKOLI Prikaz rezultata – usporedba odgovora učenika i učitelja</vt:lpstr>
      <vt:lpstr>1. ODNOS PREMA ŠKOLI Prikaz rezultata – usporedba odgovora učenika i učitelja</vt:lpstr>
      <vt:lpstr>1. ODNOS PREMA ŠKOLI Prikaz rezultata – usporedba odgovora učenika i učitelja</vt:lpstr>
      <vt:lpstr>2. NASTAVA, PLAN I PROGRAM 3. RAZVOJ ŽIVOTNIH VJEŠTINA 4. OCJENJIVANJE, NASTAVNICI, STRAH OD ŠKOLE 5. ODNOS S DRUGIM UČENICIMA I NASTAVNICIMA 6. UPRAVLJANJE I ORGANIZACIJA ŠKOLE </vt:lpstr>
      <vt:lpstr>Bojim se neuspjeha u školi.</vt:lpstr>
      <vt:lpstr>Između učenika i nastavnika vladaju dobri odnosi.</vt:lpstr>
      <vt:lpstr>Nastavnici me upućuju u različite slobodne aktivnosti.</vt:lpstr>
      <vt:lpstr>Nastavnici znaju kako riješiti problem discipline u razredu. – Uspijevam riješiti problem discipline u razredu.</vt:lpstr>
      <vt:lpstr>S lakoćom obavljam školske zadatke.  </vt:lpstr>
      <vt:lpstr>Škola me potiče na razmišljanje i stvaranje novih ideja.  </vt:lpstr>
      <vt:lpstr>Nastava je dobra - kvalitetna.</vt:lpstr>
      <vt:lpstr>6. UPRAVLJANJE I ORGANIZACIJA ŠKOLE</vt:lpstr>
      <vt:lpstr>6. UPRAVLJANJE I ORGANIZACIJA ŠKOLE</vt:lpstr>
      <vt:lpstr>6. UPRAVLJANJE I ORGANIZACIJA ŠKOLE</vt:lpstr>
      <vt:lpstr>6. UPRAVLJANJE I ORGANIZACIJA ŠKOLE</vt:lpstr>
      <vt:lpstr>6. UPRAVLJANJE I ORGANIZACIJA ŠKOLE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Josip Mandurić</cp:lastModifiedBy>
  <cp:revision>73</cp:revision>
  <cp:lastPrinted>2021-12-02T12:20:22Z</cp:lastPrinted>
  <dcterms:created xsi:type="dcterms:W3CDTF">2017-08-18T13:51:23Z</dcterms:created>
  <dcterms:modified xsi:type="dcterms:W3CDTF">2021-12-07T08:42:52Z</dcterms:modified>
</cp:coreProperties>
</file>