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5/20/2021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5/20/2021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5/20/2021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5/20/2021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5/20/2021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5/20/2021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5/20/2021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5/20/2021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5/20/2021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5/20/2021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5/20/2021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5/20/2021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927A5CC0-3DB9-433F-8B18-450C333076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3600" dirty="0"/>
              <a:t>Poslijediplomski specijalistički studij vođenje i upravljanje odgojno-obrazovnim ustanovama – primjer dobre prakse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xmlns="" id="{80E886B6-7DA3-4B58-8350-E7A67C002C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Vlatka Zahirović, prof.</a:t>
            </a:r>
          </a:p>
        </p:txBody>
      </p:sp>
    </p:spTree>
    <p:extLst>
      <p:ext uri="{BB962C8B-B14F-4D97-AF65-F5344CB8AC3E}">
        <p14:creationId xmlns:p14="http://schemas.microsoft.com/office/powerpoint/2010/main" val="2318899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8C5287DA-E450-498C-A52E-D23B5EBAA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Način polaganja ispita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81A0F632-2D3A-4008-BFB2-CE3709BAB4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pristupni radovi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prezentacije i izlaganja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usmeni ispiti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pisani ispiti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zadaci i aktivnosti</a:t>
            </a:r>
          </a:p>
        </p:txBody>
      </p:sp>
    </p:spTree>
    <p:extLst>
      <p:ext uri="{BB962C8B-B14F-4D97-AF65-F5344CB8AC3E}">
        <p14:creationId xmlns:p14="http://schemas.microsoft.com/office/powerpoint/2010/main" val="328042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C9224C41-BDD1-4CF3-A016-51E5FF92F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Dojmovi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503B7E49-8DB2-4927-A059-4F088EAB1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4">
            <a:extLst>
              <a:ext uri="{FF2B5EF4-FFF2-40B4-BE49-F238E27FC236}">
                <a16:creationId xmlns:a16="http://schemas.microsoft.com/office/drawing/2014/main" xmlns="" id="{5929BDBF-B4EB-477D-8343-F2184868C5C5}"/>
              </a:ext>
            </a:extLst>
          </p:cNvPr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3527" y="2301905"/>
            <a:ext cx="5021340" cy="402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250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DEF6203A-F8D1-4D7F-93A9-FCD1A0BB9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2909316"/>
            <a:ext cx="9720072" cy="1499616"/>
          </a:xfrm>
        </p:spPr>
        <p:txBody>
          <a:bodyPr/>
          <a:lstStyle/>
          <a:p>
            <a:r>
              <a:rPr lang="hr-HR" dirty="0"/>
              <a:t>Hvala na pozornosti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77C0EE4D-6A68-4ED0-A858-266777861B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98529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C699C830-250C-4F08-B30B-0C225A1A8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Općenito o studijskom programu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E670D3E3-8BC6-46CD-A0C7-68C629A30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hr-HR" sz="2000" b="1" i="0" u="none" strike="noStrike" baseline="0" dirty="0">
                <a:solidFill>
                  <a:srgbClr val="000000"/>
                </a:solidFill>
              </a:rPr>
              <a:t>Naziv studijskoga programa: </a:t>
            </a:r>
            <a:r>
              <a:rPr lang="hr-HR" sz="2000" b="0" i="0" u="none" strike="noStrike" baseline="0" dirty="0">
                <a:solidFill>
                  <a:srgbClr val="000000"/>
                </a:solidFill>
              </a:rPr>
              <a:t>Vođenje i upravljanje odgojno-obrazovnim ustanovama</a:t>
            </a:r>
          </a:p>
          <a:p>
            <a:pPr marL="0" indent="0">
              <a:buNone/>
            </a:pPr>
            <a:r>
              <a:rPr lang="hr-HR" sz="2000" b="1" i="0" u="none" strike="noStrike" baseline="0" dirty="0">
                <a:solidFill>
                  <a:srgbClr val="000000"/>
                </a:solidFill>
              </a:rPr>
              <a:t>Nositelj studijskoga programa: </a:t>
            </a:r>
            <a:r>
              <a:rPr lang="hr-HR" sz="2000" b="0" i="0" u="none" strike="noStrike" baseline="0" dirty="0">
                <a:solidFill>
                  <a:srgbClr val="000000"/>
                </a:solidFill>
              </a:rPr>
              <a:t>Sveučilište Josipa Jurja Strossmayera u Osijeku</a:t>
            </a:r>
          </a:p>
          <a:p>
            <a:pPr marL="0" indent="0">
              <a:buNone/>
            </a:pPr>
            <a:r>
              <a:rPr lang="pl-PL" sz="2000" b="0" i="0" u="none" strike="noStrike" baseline="0" dirty="0">
                <a:solidFill>
                  <a:srgbClr val="000000"/>
                </a:solidFill>
              </a:rPr>
              <a:t>Fakultet za odgojne i obrazovne znanosti, </a:t>
            </a:r>
            <a:r>
              <a:rPr lang="hr-HR" sz="2000" b="0" i="0" u="none" strike="noStrike" baseline="0" dirty="0">
                <a:solidFill>
                  <a:srgbClr val="000000"/>
                </a:solidFill>
              </a:rPr>
              <a:t>Osijek </a:t>
            </a:r>
          </a:p>
          <a:p>
            <a:pPr marL="0" indent="0">
              <a:buNone/>
            </a:pPr>
            <a:r>
              <a:rPr lang="hr-HR" sz="2000" b="1" i="0" u="none" strike="noStrike" baseline="0" dirty="0">
                <a:solidFill>
                  <a:srgbClr val="000000"/>
                </a:solidFill>
              </a:rPr>
              <a:t>Razina studijskog programa</a:t>
            </a:r>
            <a:r>
              <a:rPr lang="hr-HR" sz="2000" b="0" i="0" u="none" strike="noStrike" baseline="0" dirty="0">
                <a:solidFill>
                  <a:srgbClr val="000000"/>
                </a:solidFill>
              </a:rPr>
              <a:t>: Poslijediplomski specijalistički studij </a:t>
            </a:r>
          </a:p>
          <a:p>
            <a:pPr marL="0" indent="0">
              <a:buNone/>
            </a:pPr>
            <a:r>
              <a:rPr lang="hr-HR" sz="2000" b="1" i="0" u="none" strike="noStrike" baseline="0" dirty="0">
                <a:solidFill>
                  <a:srgbClr val="000000"/>
                </a:solidFill>
              </a:rPr>
              <a:t>Ukupan broj ECTS bodova potreban za završetak studija: 90 ECTS </a:t>
            </a:r>
            <a:endParaRPr lang="hr-HR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hr-HR" sz="2000" b="1" i="0" u="none" strike="noStrike" baseline="0" dirty="0">
                <a:solidFill>
                  <a:srgbClr val="000000"/>
                </a:solidFill>
              </a:rPr>
              <a:t>Akademski naziv koji se stječe završetkom studija: </a:t>
            </a:r>
            <a:r>
              <a:rPr lang="hr-HR" sz="2000" i="1" u="none" strike="noStrike" baseline="0" dirty="0">
                <a:solidFill>
                  <a:srgbClr val="000000"/>
                </a:solidFill>
              </a:rPr>
              <a:t>sveučilišni specijalist/specijalistica vođenja i upravljanja odgojno-obrazovnom ustanovom</a:t>
            </a:r>
            <a:r>
              <a:rPr lang="hr-HR" sz="2000" dirty="0">
                <a:solidFill>
                  <a:srgbClr val="000000"/>
                </a:solidFill>
              </a:rPr>
              <a:t> (</a:t>
            </a:r>
            <a:r>
              <a:rPr lang="hr-HR" sz="2000" dirty="0" err="1">
                <a:solidFill>
                  <a:srgbClr val="000000"/>
                </a:solidFill>
              </a:rPr>
              <a:t>univ</a:t>
            </a:r>
            <a:r>
              <a:rPr lang="hr-HR" sz="2000" dirty="0">
                <a:solidFill>
                  <a:srgbClr val="000000"/>
                </a:solidFill>
              </a:rPr>
              <a:t>. </a:t>
            </a:r>
            <a:r>
              <a:rPr lang="hr-HR" sz="2000" dirty="0" err="1">
                <a:solidFill>
                  <a:srgbClr val="000000"/>
                </a:solidFill>
              </a:rPr>
              <a:t>spec</a:t>
            </a:r>
            <a:r>
              <a:rPr lang="hr-HR" sz="2000" dirty="0">
                <a:solidFill>
                  <a:srgbClr val="000000"/>
                </a:solidFill>
              </a:rPr>
              <a:t>.)</a:t>
            </a:r>
            <a:r>
              <a:rPr lang="hr-HR" sz="2000" i="0" u="none" strike="noStrike" baseline="0" dirty="0">
                <a:solidFill>
                  <a:srgbClr val="000000"/>
                </a:solidFill>
              </a:rPr>
              <a:t> </a:t>
            </a: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2148355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D4F66070-8100-4771-A7B3-B08B5B16B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Struktura studija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F89576E0-D881-45D9-9D1D-C71A389A97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3 semestra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6 obveznih i 6 izbornih kolegija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1. i 2. semestar – nastava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3. semestar – izrada specijalističkog rada</a:t>
            </a:r>
          </a:p>
        </p:txBody>
      </p:sp>
    </p:spTree>
    <p:extLst>
      <p:ext uri="{BB962C8B-B14F-4D97-AF65-F5344CB8AC3E}">
        <p14:creationId xmlns:p14="http://schemas.microsoft.com/office/powerpoint/2010/main" val="1322274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07CB62F9-7C89-4B57-8717-DD9979527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1. semestar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2FA3F2D8-7769-4E3A-9920-E239120200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Obvezni kolegiji:</a:t>
            </a:r>
          </a:p>
          <a:p>
            <a:pPr>
              <a:buFont typeface="Arial" panose="020B0604020202020204" pitchFamily="34" charset="0"/>
              <a:buChar char="•"/>
            </a:pPr>
            <a:endParaRPr lang="hr-HR" dirty="0"/>
          </a:p>
        </p:txBody>
      </p:sp>
      <p:graphicFrame>
        <p:nvGraphicFramePr>
          <p:cNvPr id="4" name="Tablica 3">
            <a:extLst>
              <a:ext uri="{FF2B5EF4-FFF2-40B4-BE49-F238E27FC236}">
                <a16:creationId xmlns:a16="http://schemas.microsoft.com/office/drawing/2014/main" xmlns="" id="{F956200E-DFBE-45A4-972B-44E6AE9954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4500020"/>
              </p:ext>
            </p:extLst>
          </p:nvPr>
        </p:nvGraphicFramePr>
        <p:xfrm>
          <a:off x="1024128" y="3197542"/>
          <a:ext cx="9611321" cy="24383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16548">
                  <a:extLst>
                    <a:ext uri="{9D8B030D-6E8A-4147-A177-3AD203B41FA5}">
                      <a16:colId xmlns:a16="http://schemas.microsoft.com/office/drawing/2014/main" xmlns="" val="544287096"/>
                    </a:ext>
                  </a:extLst>
                </a:gridCol>
                <a:gridCol w="3947143">
                  <a:extLst>
                    <a:ext uri="{9D8B030D-6E8A-4147-A177-3AD203B41FA5}">
                      <a16:colId xmlns:a16="http://schemas.microsoft.com/office/drawing/2014/main" xmlns="" val="1742490791"/>
                    </a:ext>
                  </a:extLst>
                </a:gridCol>
                <a:gridCol w="551207">
                  <a:extLst>
                    <a:ext uri="{9D8B030D-6E8A-4147-A177-3AD203B41FA5}">
                      <a16:colId xmlns:a16="http://schemas.microsoft.com/office/drawing/2014/main" xmlns="" val="3547906761"/>
                    </a:ext>
                  </a:extLst>
                </a:gridCol>
                <a:gridCol w="551207">
                  <a:extLst>
                    <a:ext uri="{9D8B030D-6E8A-4147-A177-3AD203B41FA5}">
                      <a16:colId xmlns:a16="http://schemas.microsoft.com/office/drawing/2014/main" xmlns="" val="107544275"/>
                    </a:ext>
                  </a:extLst>
                </a:gridCol>
                <a:gridCol w="845216">
                  <a:extLst>
                    <a:ext uri="{9D8B030D-6E8A-4147-A177-3AD203B41FA5}">
                      <a16:colId xmlns:a16="http://schemas.microsoft.com/office/drawing/2014/main" xmlns="" val="1098598798"/>
                    </a:ext>
                  </a:extLst>
                </a:gridCol>
              </a:tblGrid>
              <a:tr h="5311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hr-HR" sz="1800" dirty="0">
                          <a:effectLst/>
                        </a:rPr>
                        <a:t>Predmet </a:t>
                      </a:r>
                      <a:endParaRPr lang="hr-HR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hr-HR" sz="1800" dirty="0">
                          <a:effectLst/>
                        </a:rPr>
                        <a:t>Nositelj </a:t>
                      </a:r>
                      <a:endParaRPr lang="hr-HR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hr-HR" sz="1800" dirty="0">
                          <a:effectLst/>
                        </a:rPr>
                        <a:t>P </a:t>
                      </a:r>
                      <a:endParaRPr lang="hr-HR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hr-HR" sz="1800" dirty="0">
                          <a:effectLst/>
                        </a:rPr>
                        <a:t>S 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hr-HR" sz="1800" dirty="0">
                          <a:effectLst/>
                        </a:rPr>
                        <a:t>V </a:t>
                      </a:r>
                      <a:endParaRPr lang="hr-HR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hr-HR" sz="1800" dirty="0">
                          <a:effectLst/>
                        </a:rPr>
                        <a:t>ECTS </a:t>
                      </a:r>
                      <a:endParaRPr lang="hr-HR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58336235"/>
                  </a:ext>
                </a:extLst>
              </a:tr>
              <a:tr h="5311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hr-HR" sz="1800" dirty="0">
                          <a:effectLst/>
                        </a:rPr>
                        <a:t>Menadžment ljudskih resursa </a:t>
                      </a:r>
                      <a:endParaRPr lang="hr-HR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hr-HR" sz="1800">
                          <a:effectLst/>
                        </a:rPr>
                        <a:t>prof. dr. sc. Željko Požega 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hr-HR" sz="1800">
                          <a:effectLst/>
                        </a:rPr>
                        <a:t>dr. sc. Mira Majstorović 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hr-HR" sz="1800">
                          <a:effectLst/>
                        </a:rPr>
                        <a:t>30 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hr-HR" sz="1800">
                          <a:effectLst/>
                        </a:rPr>
                        <a:t>30 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hr-HR" sz="1800">
                          <a:effectLst/>
                        </a:rPr>
                        <a:t>6 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220445196"/>
                  </a:ext>
                </a:extLst>
              </a:tr>
              <a:tr h="7646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hr-HR" sz="1800" dirty="0">
                          <a:effectLst/>
                        </a:rPr>
                        <a:t>Pedagoško vođenje odgojno-obrazovne ustanove </a:t>
                      </a:r>
                      <a:endParaRPr lang="hr-HR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hr-HR" sz="1800" dirty="0">
                          <a:effectLst/>
                        </a:rPr>
                        <a:t>doc. dr. sc. </a:t>
                      </a:r>
                      <a:r>
                        <a:rPr lang="hr-HR" sz="1800" dirty="0" err="1">
                          <a:effectLst/>
                        </a:rPr>
                        <a:t>Rahaela</a:t>
                      </a:r>
                      <a:r>
                        <a:rPr lang="hr-HR" sz="1800" dirty="0">
                          <a:effectLst/>
                        </a:rPr>
                        <a:t> Varga </a:t>
                      </a:r>
                      <a:endParaRPr lang="hr-HR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hr-HR" sz="1800" dirty="0">
                          <a:effectLst/>
                        </a:rPr>
                        <a:t>30 </a:t>
                      </a:r>
                      <a:endParaRPr lang="hr-HR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hr-HR" sz="1800">
                          <a:effectLst/>
                        </a:rPr>
                        <a:t>30 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hr-HR" sz="1800">
                          <a:effectLst/>
                        </a:rPr>
                        <a:t>6 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265968104"/>
                  </a:ext>
                </a:extLst>
              </a:tr>
              <a:tr h="5311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hr-HR" sz="1800">
                          <a:effectLst/>
                        </a:rPr>
                        <a:t>Inkluzivni odgoj i obrazovanje 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hr-HR" sz="1800">
                          <a:effectLst/>
                        </a:rPr>
                        <a:t>doc. dr. sc. Maja Brust Nemet 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hr-HR" sz="1800" dirty="0">
                          <a:effectLst/>
                        </a:rPr>
                        <a:t>30 </a:t>
                      </a:r>
                      <a:endParaRPr lang="hr-HR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hr-HR" sz="1800" dirty="0">
                          <a:effectLst/>
                        </a:rPr>
                        <a:t>30 </a:t>
                      </a:r>
                      <a:endParaRPr lang="hr-HR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hr-HR" sz="1800" dirty="0">
                          <a:effectLst/>
                        </a:rPr>
                        <a:t>6 </a:t>
                      </a:r>
                      <a:endParaRPr lang="hr-HR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289006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3370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07CB62F9-7C89-4B57-8717-DD9979527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1. semestar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2FA3F2D8-7769-4E3A-9920-E239120200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Izborni kolegiji:</a:t>
            </a:r>
          </a:p>
          <a:p>
            <a:pPr>
              <a:buFont typeface="Arial" panose="020B0604020202020204" pitchFamily="34" charset="0"/>
              <a:buChar char="•"/>
            </a:pPr>
            <a:endParaRPr lang="hr-HR" dirty="0"/>
          </a:p>
        </p:txBody>
      </p:sp>
      <p:graphicFrame>
        <p:nvGraphicFramePr>
          <p:cNvPr id="4" name="Tablica 3">
            <a:extLst>
              <a:ext uri="{FF2B5EF4-FFF2-40B4-BE49-F238E27FC236}">
                <a16:creationId xmlns:a16="http://schemas.microsoft.com/office/drawing/2014/main" xmlns="" id="{F956200E-DFBE-45A4-972B-44E6AE9954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1223711"/>
              </p:ext>
            </p:extLst>
          </p:nvPr>
        </p:nvGraphicFramePr>
        <p:xfrm>
          <a:off x="1006254" y="3206802"/>
          <a:ext cx="9620317" cy="24568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25425">
                  <a:extLst>
                    <a:ext uri="{9D8B030D-6E8A-4147-A177-3AD203B41FA5}">
                      <a16:colId xmlns:a16="http://schemas.microsoft.com/office/drawing/2014/main" xmlns="" val="544287096"/>
                    </a:ext>
                  </a:extLst>
                </a:gridCol>
                <a:gridCol w="3959441">
                  <a:extLst>
                    <a:ext uri="{9D8B030D-6E8A-4147-A177-3AD203B41FA5}">
                      <a16:colId xmlns:a16="http://schemas.microsoft.com/office/drawing/2014/main" xmlns="" val="1742490791"/>
                    </a:ext>
                  </a:extLst>
                </a:gridCol>
                <a:gridCol w="532660">
                  <a:extLst>
                    <a:ext uri="{9D8B030D-6E8A-4147-A177-3AD203B41FA5}">
                      <a16:colId xmlns:a16="http://schemas.microsoft.com/office/drawing/2014/main" xmlns="" val="3547906761"/>
                    </a:ext>
                  </a:extLst>
                </a:gridCol>
                <a:gridCol w="577049">
                  <a:extLst>
                    <a:ext uri="{9D8B030D-6E8A-4147-A177-3AD203B41FA5}">
                      <a16:colId xmlns:a16="http://schemas.microsoft.com/office/drawing/2014/main" xmlns="" val="107544275"/>
                    </a:ext>
                  </a:extLst>
                </a:gridCol>
                <a:gridCol w="825742">
                  <a:extLst>
                    <a:ext uri="{9D8B030D-6E8A-4147-A177-3AD203B41FA5}">
                      <a16:colId xmlns:a16="http://schemas.microsoft.com/office/drawing/2014/main" xmlns="" val="1098598798"/>
                    </a:ext>
                  </a:extLst>
                </a:gridCol>
              </a:tblGrid>
              <a:tr h="5311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hr-HR" sz="1800" dirty="0">
                          <a:effectLst/>
                        </a:rPr>
                        <a:t>Predmet </a:t>
                      </a:r>
                      <a:endParaRPr lang="hr-HR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hr-HR" sz="1800" dirty="0">
                          <a:effectLst/>
                        </a:rPr>
                        <a:t>Nositelj </a:t>
                      </a:r>
                      <a:endParaRPr lang="hr-HR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hr-HR" sz="1800" dirty="0">
                          <a:effectLst/>
                        </a:rPr>
                        <a:t>P </a:t>
                      </a:r>
                      <a:endParaRPr lang="hr-HR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hr-HR" sz="1800" dirty="0">
                          <a:effectLst/>
                        </a:rPr>
                        <a:t>S 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hr-HR" sz="1800" dirty="0">
                          <a:effectLst/>
                        </a:rPr>
                        <a:t>V </a:t>
                      </a:r>
                      <a:endParaRPr lang="hr-HR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hr-HR" sz="1800" dirty="0">
                          <a:effectLst/>
                        </a:rPr>
                        <a:t>ECTS </a:t>
                      </a:r>
                      <a:endParaRPr lang="hr-HR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58336235"/>
                  </a:ext>
                </a:extLst>
              </a:tr>
              <a:tr h="531199">
                <a:tc>
                  <a:txBody>
                    <a:bodyPr/>
                    <a:lstStyle/>
                    <a:p>
                      <a:r>
                        <a:rPr lang="hr-H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Odnosi s javnošću i poslovna komunikacija 		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hr-H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prof. dr. sc. Damir Matanović, red. prof. </a:t>
                      </a:r>
                    </a:p>
                    <a:p>
                      <a:r>
                        <a:rPr lang="hr-H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izv. prof. dr. sc. Emina </a:t>
                      </a:r>
                      <a:r>
                        <a:rPr lang="hr-HR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Berbić</a:t>
                      </a:r>
                      <a:r>
                        <a:rPr lang="hr-H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Kolar</a:t>
                      </a:r>
                      <a:endParaRPr lang="hr-HR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hr-HR" sz="1800">
                          <a:effectLst/>
                        </a:rPr>
                        <a:t>30 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hr-HR" sz="1800" dirty="0">
                          <a:effectLst/>
                        </a:rPr>
                        <a:t>15 </a:t>
                      </a:r>
                      <a:endParaRPr lang="hr-HR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hr-HR" sz="1800" dirty="0">
                          <a:effectLst/>
                        </a:rPr>
                        <a:t>4 </a:t>
                      </a:r>
                      <a:endParaRPr lang="hr-HR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220445196"/>
                  </a:ext>
                </a:extLst>
              </a:tr>
              <a:tr h="764626">
                <a:tc>
                  <a:txBody>
                    <a:bodyPr/>
                    <a:lstStyle/>
                    <a:p>
                      <a:r>
                        <a:rPr lang="hr-H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Upravljanje projektima 	</a:t>
                      </a:r>
                      <a:endParaRPr lang="hr-HR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hr-H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Dragan Jelić, </a:t>
                      </a:r>
                      <a:r>
                        <a:rPr lang="hr-HR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univ.spec.oec</a:t>
                      </a:r>
                      <a:r>
                        <a:rPr lang="hr-H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hr-H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Dušanka Mišćević, </a:t>
                      </a:r>
                      <a:r>
                        <a:rPr lang="hr-HR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mag.oec</a:t>
                      </a:r>
                      <a:r>
                        <a:rPr lang="hr-H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hr-HR" sz="1800" dirty="0">
                          <a:effectLst/>
                        </a:rPr>
                        <a:t>30 </a:t>
                      </a:r>
                      <a:endParaRPr lang="hr-HR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hr-HR" sz="1800" dirty="0">
                          <a:effectLst/>
                        </a:rPr>
                        <a:t>15 </a:t>
                      </a:r>
                      <a:endParaRPr lang="hr-HR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hr-HR" sz="1800" dirty="0">
                          <a:effectLst/>
                        </a:rPr>
                        <a:t>4 </a:t>
                      </a:r>
                      <a:endParaRPr lang="hr-HR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265968104"/>
                  </a:ext>
                </a:extLst>
              </a:tr>
              <a:tr h="5311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Pedagoško obrazovanje za suradnju s roditeljima i zajednicom	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hr-H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prof. dr. sc. </a:t>
                      </a:r>
                      <a:r>
                        <a:rPr lang="hr-HR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Vesnica</a:t>
                      </a:r>
                      <a:r>
                        <a:rPr lang="hr-H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Mlinarević, red. prof. </a:t>
                      </a:r>
                    </a:p>
                    <a:p>
                      <a:r>
                        <a:rPr lang="pl-PL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doc. dr. sc. Maja Brust Nemet 	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hr-HR" sz="1800" dirty="0">
                          <a:effectLst/>
                        </a:rPr>
                        <a:t>30 </a:t>
                      </a:r>
                      <a:endParaRPr lang="hr-HR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hr-HR" sz="1800" dirty="0">
                          <a:effectLst/>
                        </a:rPr>
                        <a:t>15 </a:t>
                      </a:r>
                      <a:endParaRPr lang="hr-HR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hr-HR" sz="1800" dirty="0">
                          <a:effectLst/>
                        </a:rPr>
                        <a:t>4 </a:t>
                      </a:r>
                      <a:endParaRPr lang="hr-HR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289006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3673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07CB62F9-7C89-4B57-8717-DD9979527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2. semestar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2FA3F2D8-7769-4E3A-9920-E239120200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Obvezni kolegiji:</a:t>
            </a:r>
          </a:p>
          <a:p>
            <a:pPr>
              <a:buFont typeface="Arial" panose="020B0604020202020204" pitchFamily="34" charset="0"/>
              <a:buChar char="•"/>
            </a:pPr>
            <a:endParaRPr lang="hr-HR" dirty="0"/>
          </a:p>
        </p:txBody>
      </p:sp>
      <p:graphicFrame>
        <p:nvGraphicFramePr>
          <p:cNvPr id="4" name="Tablica 3">
            <a:extLst>
              <a:ext uri="{FF2B5EF4-FFF2-40B4-BE49-F238E27FC236}">
                <a16:creationId xmlns:a16="http://schemas.microsoft.com/office/drawing/2014/main" xmlns="" id="{F956200E-DFBE-45A4-972B-44E6AE9954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326108"/>
              </p:ext>
            </p:extLst>
          </p:nvPr>
        </p:nvGraphicFramePr>
        <p:xfrm>
          <a:off x="1024128" y="3197542"/>
          <a:ext cx="9655709" cy="24805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16548">
                  <a:extLst>
                    <a:ext uri="{9D8B030D-6E8A-4147-A177-3AD203B41FA5}">
                      <a16:colId xmlns:a16="http://schemas.microsoft.com/office/drawing/2014/main" xmlns="" val="544287096"/>
                    </a:ext>
                  </a:extLst>
                </a:gridCol>
                <a:gridCol w="3947143">
                  <a:extLst>
                    <a:ext uri="{9D8B030D-6E8A-4147-A177-3AD203B41FA5}">
                      <a16:colId xmlns:a16="http://schemas.microsoft.com/office/drawing/2014/main" xmlns="" val="1742490791"/>
                    </a:ext>
                  </a:extLst>
                </a:gridCol>
                <a:gridCol w="551207">
                  <a:extLst>
                    <a:ext uri="{9D8B030D-6E8A-4147-A177-3AD203B41FA5}">
                      <a16:colId xmlns:a16="http://schemas.microsoft.com/office/drawing/2014/main" xmlns="" val="3547906761"/>
                    </a:ext>
                  </a:extLst>
                </a:gridCol>
                <a:gridCol w="551207">
                  <a:extLst>
                    <a:ext uri="{9D8B030D-6E8A-4147-A177-3AD203B41FA5}">
                      <a16:colId xmlns:a16="http://schemas.microsoft.com/office/drawing/2014/main" xmlns="" val="107544275"/>
                    </a:ext>
                  </a:extLst>
                </a:gridCol>
                <a:gridCol w="889604">
                  <a:extLst>
                    <a:ext uri="{9D8B030D-6E8A-4147-A177-3AD203B41FA5}">
                      <a16:colId xmlns:a16="http://schemas.microsoft.com/office/drawing/2014/main" xmlns="" val="1098598798"/>
                    </a:ext>
                  </a:extLst>
                </a:gridCol>
              </a:tblGrid>
              <a:tr h="5311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hr-HR" sz="1800" dirty="0">
                          <a:effectLst/>
                        </a:rPr>
                        <a:t>Predmet </a:t>
                      </a:r>
                      <a:endParaRPr lang="hr-HR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hr-HR" sz="1800" dirty="0">
                          <a:effectLst/>
                        </a:rPr>
                        <a:t>Nositelj </a:t>
                      </a:r>
                      <a:endParaRPr lang="hr-HR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hr-HR" sz="1800" dirty="0">
                          <a:effectLst/>
                        </a:rPr>
                        <a:t>P </a:t>
                      </a:r>
                      <a:endParaRPr lang="hr-HR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hr-HR" sz="1800" dirty="0">
                          <a:effectLst/>
                        </a:rPr>
                        <a:t>S 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hr-HR" sz="1800" dirty="0">
                          <a:effectLst/>
                        </a:rPr>
                        <a:t>V </a:t>
                      </a:r>
                      <a:endParaRPr lang="hr-HR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hr-HR" sz="1800" dirty="0">
                          <a:effectLst/>
                        </a:rPr>
                        <a:t>ECTS </a:t>
                      </a:r>
                      <a:endParaRPr lang="hr-HR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58336235"/>
                  </a:ext>
                </a:extLst>
              </a:tr>
              <a:tr h="5311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hr-HR" sz="18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Marketing u obrazovanju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hr-HR" sz="18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izv. prof. dr. sc. Marija Ham 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hr-HR" sz="18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doc. dr. sc. Zvjezdana Penava Brekalo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hr-HR" sz="1800">
                          <a:effectLst/>
                        </a:rPr>
                        <a:t>30 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hr-HR" sz="1800">
                          <a:effectLst/>
                        </a:rPr>
                        <a:t>30 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hr-HR" sz="1800">
                          <a:effectLst/>
                        </a:rPr>
                        <a:t>6 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220445196"/>
                  </a:ext>
                </a:extLst>
              </a:tr>
              <a:tr h="7646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hr-HR" sz="18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Upravljanje kvalitetom odgojno-obrazovne ustanove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hr-HR" sz="18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doc. dr. sc. Snježana </a:t>
                      </a:r>
                      <a:r>
                        <a:rPr lang="hr-HR" sz="18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Dubovicki</a:t>
                      </a:r>
                      <a:r>
                        <a:rPr lang="hr-HR" sz="18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hr-HR" sz="1800" dirty="0">
                          <a:effectLst/>
                        </a:rPr>
                        <a:t>30 </a:t>
                      </a:r>
                      <a:endParaRPr lang="hr-HR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hr-HR" sz="1800">
                          <a:effectLst/>
                        </a:rPr>
                        <a:t>30 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hr-HR" sz="1800">
                          <a:effectLst/>
                        </a:rPr>
                        <a:t>6 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265968104"/>
                  </a:ext>
                </a:extLst>
              </a:tr>
              <a:tr h="5311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hr-HR" sz="18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Kultura odgojno-obrazovne ustanove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hr-HR" sz="18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doc. dr. sc. Snježana </a:t>
                      </a:r>
                      <a:r>
                        <a:rPr lang="hr-HR" sz="18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Dubovicki</a:t>
                      </a:r>
                      <a:r>
                        <a:rPr lang="hr-HR" sz="18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hr-HR" sz="18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doc. dr. sc. </a:t>
                      </a:r>
                      <a:r>
                        <a:rPr lang="hr-HR" sz="18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Rahaela</a:t>
                      </a:r>
                      <a:r>
                        <a:rPr lang="hr-HR" sz="18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Varga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hr-HR" sz="1800" dirty="0">
                          <a:effectLst/>
                        </a:rPr>
                        <a:t>30 </a:t>
                      </a:r>
                      <a:endParaRPr lang="hr-HR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hr-HR" sz="1800" dirty="0">
                          <a:effectLst/>
                        </a:rPr>
                        <a:t>30 </a:t>
                      </a:r>
                      <a:endParaRPr lang="hr-HR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hr-HR" sz="1800" dirty="0">
                          <a:effectLst/>
                        </a:rPr>
                        <a:t>6 </a:t>
                      </a:r>
                      <a:endParaRPr lang="hr-HR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289006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1135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07CB62F9-7C89-4B57-8717-DD9979527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2. semestar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2FA3F2D8-7769-4E3A-9920-E239120200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Izborni kolegiji:</a:t>
            </a:r>
          </a:p>
          <a:p>
            <a:pPr>
              <a:buFont typeface="Arial" panose="020B0604020202020204" pitchFamily="34" charset="0"/>
              <a:buChar char="•"/>
            </a:pPr>
            <a:endParaRPr lang="hr-HR" dirty="0"/>
          </a:p>
        </p:txBody>
      </p:sp>
      <p:graphicFrame>
        <p:nvGraphicFramePr>
          <p:cNvPr id="4" name="Tablica 3">
            <a:extLst>
              <a:ext uri="{FF2B5EF4-FFF2-40B4-BE49-F238E27FC236}">
                <a16:creationId xmlns:a16="http://schemas.microsoft.com/office/drawing/2014/main" xmlns="" id="{F956200E-DFBE-45A4-972B-44E6AE9954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1699370"/>
              </p:ext>
            </p:extLst>
          </p:nvPr>
        </p:nvGraphicFramePr>
        <p:xfrm>
          <a:off x="1024128" y="3197542"/>
          <a:ext cx="9673464" cy="24393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16548">
                  <a:extLst>
                    <a:ext uri="{9D8B030D-6E8A-4147-A177-3AD203B41FA5}">
                      <a16:colId xmlns:a16="http://schemas.microsoft.com/office/drawing/2014/main" xmlns="" val="544287096"/>
                    </a:ext>
                  </a:extLst>
                </a:gridCol>
                <a:gridCol w="3947143">
                  <a:extLst>
                    <a:ext uri="{9D8B030D-6E8A-4147-A177-3AD203B41FA5}">
                      <a16:colId xmlns:a16="http://schemas.microsoft.com/office/drawing/2014/main" xmlns="" val="1742490791"/>
                    </a:ext>
                  </a:extLst>
                </a:gridCol>
                <a:gridCol w="551207">
                  <a:extLst>
                    <a:ext uri="{9D8B030D-6E8A-4147-A177-3AD203B41FA5}">
                      <a16:colId xmlns:a16="http://schemas.microsoft.com/office/drawing/2014/main" xmlns="" val="3547906761"/>
                    </a:ext>
                  </a:extLst>
                </a:gridCol>
                <a:gridCol w="551207">
                  <a:extLst>
                    <a:ext uri="{9D8B030D-6E8A-4147-A177-3AD203B41FA5}">
                      <a16:colId xmlns:a16="http://schemas.microsoft.com/office/drawing/2014/main" xmlns="" val="107544275"/>
                    </a:ext>
                  </a:extLst>
                </a:gridCol>
                <a:gridCol w="907359">
                  <a:extLst>
                    <a:ext uri="{9D8B030D-6E8A-4147-A177-3AD203B41FA5}">
                      <a16:colId xmlns:a16="http://schemas.microsoft.com/office/drawing/2014/main" xmlns="" val="1098598798"/>
                    </a:ext>
                  </a:extLst>
                </a:gridCol>
              </a:tblGrid>
              <a:tr h="5311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hr-HR" sz="1800" dirty="0">
                          <a:effectLst/>
                        </a:rPr>
                        <a:t>Predmet </a:t>
                      </a:r>
                      <a:endParaRPr lang="hr-HR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hr-HR" sz="1800" dirty="0">
                          <a:effectLst/>
                        </a:rPr>
                        <a:t>Nositelj </a:t>
                      </a:r>
                      <a:endParaRPr lang="hr-HR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hr-HR" sz="1800" dirty="0">
                          <a:effectLst/>
                        </a:rPr>
                        <a:t>P </a:t>
                      </a:r>
                      <a:endParaRPr lang="hr-HR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hr-HR" sz="1800" dirty="0">
                          <a:effectLst/>
                        </a:rPr>
                        <a:t>S 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hr-HR" sz="1800" dirty="0">
                          <a:effectLst/>
                        </a:rPr>
                        <a:t>V </a:t>
                      </a:r>
                      <a:endParaRPr lang="hr-HR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hr-HR" sz="1800" dirty="0">
                          <a:effectLst/>
                        </a:rPr>
                        <a:t>ECTS </a:t>
                      </a:r>
                      <a:endParaRPr lang="hr-HR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58336235"/>
                  </a:ext>
                </a:extLst>
              </a:tr>
              <a:tr h="531199">
                <a:tc>
                  <a:txBody>
                    <a:bodyPr/>
                    <a:lstStyle/>
                    <a:p>
                      <a:r>
                        <a:rPr lang="hr-HR" sz="18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Motivacija u radnom okruženju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hr-HR" sz="18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izv. prof. dr. sc. Tena </a:t>
                      </a:r>
                      <a:r>
                        <a:rPr lang="hr-HR" sz="1800" b="0" i="0" u="none" strike="noStrike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Velki</a:t>
                      </a:r>
                      <a:r>
                        <a:rPr lang="hr-HR" sz="18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	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hr-HR" sz="1800">
                          <a:effectLst/>
                        </a:rPr>
                        <a:t>30 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hr-HR" sz="1800" dirty="0">
                          <a:effectLst/>
                        </a:rPr>
                        <a:t>15 </a:t>
                      </a:r>
                      <a:endParaRPr lang="hr-HR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hr-HR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220445196"/>
                  </a:ext>
                </a:extLst>
              </a:tr>
              <a:tr h="764626">
                <a:tc>
                  <a:txBody>
                    <a:bodyPr/>
                    <a:lstStyle/>
                    <a:p>
                      <a:r>
                        <a:rPr lang="hr-H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Suvremeni pristupi kompetencijama odgojno-obrazovnih djelatnika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hr-H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prof. dr. sc. </a:t>
                      </a:r>
                      <a:r>
                        <a:rPr lang="hr-HR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Vesnica</a:t>
                      </a:r>
                      <a:r>
                        <a:rPr lang="hr-H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Mlinarević, red. prof. </a:t>
                      </a:r>
                    </a:p>
                    <a:p>
                      <a:r>
                        <a:rPr lang="hr-H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doc. dr. sc. Snježana </a:t>
                      </a:r>
                      <a:r>
                        <a:rPr lang="hr-HR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Dubovicki</a:t>
                      </a:r>
                      <a:endParaRPr lang="hr-HR" sz="18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hr-HR" sz="1800" dirty="0">
                          <a:effectLst/>
                        </a:rPr>
                        <a:t>30 </a:t>
                      </a:r>
                      <a:endParaRPr lang="hr-HR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hr-HR" sz="1800" dirty="0">
                          <a:effectLst/>
                        </a:rPr>
                        <a:t>15 </a:t>
                      </a:r>
                      <a:endParaRPr lang="hr-HR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hr-HR" sz="1800" dirty="0">
                          <a:effectLst/>
                        </a:rPr>
                        <a:t>4 </a:t>
                      </a:r>
                      <a:endParaRPr lang="hr-HR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265968104"/>
                  </a:ext>
                </a:extLst>
              </a:tr>
              <a:tr h="3717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Psihologija </a:t>
                      </a:r>
                      <a:r>
                        <a:rPr lang="hr-HR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samoreguliranog</a:t>
                      </a:r>
                      <a:r>
                        <a:rPr lang="hr-H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učenja i poučavanja 	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doc. dr. sc. Lara Cakić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hr-HR" sz="1800" dirty="0">
                          <a:effectLst/>
                        </a:rPr>
                        <a:t>30 </a:t>
                      </a:r>
                      <a:endParaRPr lang="hr-HR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hr-HR" sz="1800" dirty="0">
                          <a:effectLst/>
                        </a:rPr>
                        <a:t>15 </a:t>
                      </a:r>
                      <a:endParaRPr lang="hr-HR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hr-HR" sz="1800" dirty="0">
                          <a:effectLst/>
                        </a:rPr>
                        <a:t>4 </a:t>
                      </a:r>
                      <a:endParaRPr lang="hr-HR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289006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7141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4C140D24-7F3A-4CA3-9FBD-DBD219115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Raspored predavanja</a:t>
            </a:r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xmlns="" id="{44F7A5CF-039B-4997-B80A-E35E9D5059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5405706"/>
              </p:ext>
            </p:extLst>
          </p:nvPr>
        </p:nvGraphicFramePr>
        <p:xfrm>
          <a:off x="873017" y="1939771"/>
          <a:ext cx="9720261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2338">
                  <a:extLst>
                    <a:ext uri="{9D8B030D-6E8A-4147-A177-3AD203B41FA5}">
                      <a16:colId xmlns:a16="http://schemas.microsoft.com/office/drawing/2014/main" xmlns="" val="1542884460"/>
                    </a:ext>
                  </a:extLst>
                </a:gridCol>
                <a:gridCol w="3677836">
                  <a:extLst>
                    <a:ext uri="{9D8B030D-6E8A-4147-A177-3AD203B41FA5}">
                      <a16:colId xmlns:a16="http://schemas.microsoft.com/office/drawing/2014/main" xmlns="" val="3814538639"/>
                    </a:ext>
                  </a:extLst>
                </a:gridCol>
                <a:gridCol w="3240087">
                  <a:extLst>
                    <a:ext uri="{9D8B030D-6E8A-4147-A177-3AD203B41FA5}">
                      <a16:colId xmlns:a16="http://schemas.microsoft.com/office/drawing/2014/main" xmlns="" val="42130834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Termin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Kolegij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Vrijeme i način održavanja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979583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tabLst>
                          <a:tab pos="1000125" algn="l"/>
                        </a:tabLst>
                      </a:pPr>
                      <a:r>
                        <a:rPr lang="hr-HR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 studenoga 2020., srijeda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Pedagoško vođenje odgojno-obrazovne ustanove( P)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1000125" algn="l"/>
                        </a:tabLst>
                      </a:pPr>
                      <a:r>
                        <a:rPr lang="hr-HR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15:30  - 20:00,  online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018301971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l">
                        <a:tabLst>
                          <a:tab pos="1000125" algn="l"/>
                        </a:tabLst>
                      </a:pPr>
                      <a:r>
                        <a:rPr lang="hr-HR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14. studenoga 2020, subota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Pedagoško obrazovanje za suradnju s roditeljima i zajednicom (P)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1000125" algn="l"/>
                        </a:tabLst>
                      </a:pPr>
                      <a:r>
                        <a:rPr lang="hr-HR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9:00 -12:30, kontaktno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62365115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Pedagoško obrazovanje za suradnju s roditeljima i zajednicom   (S)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1000125" algn="l"/>
                        </a:tabLst>
                      </a:pPr>
                      <a:r>
                        <a:rPr lang="hr-HR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13:00 – 17:00, kontaktno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23584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tabLst>
                          <a:tab pos="1000125" algn="l"/>
                        </a:tabLst>
                      </a:pPr>
                      <a:r>
                        <a:rPr lang="hr-HR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16. studenoga 2020.,ponedjeljak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Pedagoško vođenje odgojno-obrazovne ustanove( P) 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1000125" algn="l"/>
                        </a:tabLst>
                      </a:pPr>
                      <a:r>
                        <a:rPr lang="hr-HR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15:30  - 20:00,  online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16797752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l">
                        <a:tabLst>
                          <a:tab pos="1000125" algn="l"/>
                        </a:tabLst>
                      </a:pPr>
                      <a:r>
                        <a:rPr lang="hr-HR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21. studenoga 2020., subota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Pedagoško obrazovanje za suradnju s roditeljima i zajednicom   (P)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1000125" algn="l"/>
                        </a:tabLst>
                      </a:pPr>
                      <a:r>
                        <a:rPr lang="hr-HR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9:00 -12:30, online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62389492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Pedagoško obrazovanje za suradnju s roditeljima i zajednicom  (P)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1000125" algn="l"/>
                        </a:tabLst>
                      </a:pPr>
                      <a:r>
                        <a:rPr lang="hr-HR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13:00 – 17:00, online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250117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tabLst>
                          <a:tab pos="1000125" algn="l"/>
                        </a:tabLst>
                      </a:pPr>
                      <a:r>
                        <a:rPr lang="hr-HR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25. studenoga 2020., srijeda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Pedagoško vođenje odgojno-obrazovne ustanove( P) 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1000125" algn="l"/>
                        </a:tabLst>
                      </a:pPr>
                      <a:r>
                        <a:rPr lang="hr-HR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15:30  - 20:00,  online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649290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tabLst>
                          <a:tab pos="1000125" algn="l"/>
                        </a:tabLst>
                      </a:pPr>
                      <a:r>
                        <a:rPr lang="hr-HR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27. studenoga 2020., petak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Pedagoško vođenje odgojno-obrazovne ustanove( P)  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1000125" algn="l"/>
                        </a:tabLst>
                      </a:pPr>
                      <a:r>
                        <a:rPr lang="hr-HR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15:30  - 20:00,  online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945082454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l">
                        <a:tabLst>
                          <a:tab pos="1000125" algn="l"/>
                        </a:tabLst>
                      </a:pPr>
                      <a:r>
                        <a:rPr lang="hr-HR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28. studenoga 2020., subota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Pedagoško obrazovanje za suradnju s roditeljima i zajednicom   (P) 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1000125" algn="l"/>
                        </a:tabLst>
                      </a:pPr>
                      <a:r>
                        <a:rPr lang="hr-HR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9:00 -12:30, online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3882442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Pedagoško obrazovanje za suradnju s roditeljima i zajednicom   (P) 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1000125" algn="l"/>
                        </a:tabLst>
                      </a:pPr>
                      <a:r>
                        <a:rPr lang="hr-HR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13:00 – 17:00, online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91042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tabLst>
                          <a:tab pos="1000125" algn="l"/>
                        </a:tabLs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1000125" algn="l"/>
                        </a:tabLst>
                      </a:pP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09669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9054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4C140D24-7F3A-4CA3-9FBD-DBD219115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Raspored predavanja</a:t>
            </a:r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xmlns="" id="{44F7A5CF-039B-4997-B80A-E35E9D5059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2370231"/>
              </p:ext>
            </p:extLst>
          </p:nvPr>
        </p:nvGraphicFramePr>
        <p:xfrm>
          <a:off x="873017" y="1939771"/>
          <a:ext cx="9720261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2338">
                  <a:extLst>
                    <a:ext uri="{9D8B030D-6E8A-4147-A177-3AD203B41FA5}">
                      <a16:colId xmlns:a16="http://schemas.microsoft.com/office/drawing/2014/main" xmlns="" val="1542884460"/>
                    </a:ext>
                  </a:extLst>
                </a:gridCol>
                <a:gridCol w="3677836">
                  <a:extLst>
                    <a:ext uri="{9D8B030D-6E8A-4147-A177-3AD203B41FA5}">
                      <a16:colId xmlns:a16="http://schemas.microsoft.com/office/drawing/2014/main" xmlns="" val="3814538639"/>
                    </a:ext>
                  </a:extLst>
                </a:gridCol>
                <a:gridCol w="3240087">
                  <a:extLst>
                    <a:ext uri="{9D8B030D-6E8A-4147-A177-3AD203B41FA5}">
                      <a16:colId xmlns:a16="http://schemas.microsoft.com/office/drawing/2014/main" xmlns="" val="42130834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Termin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Kolegij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Vrijeme i način održavanja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979583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tabLst>
                          <a:tab pos="1000125" algn="l"/>
                        </a:tabLs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…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1000125" algn="l"/>
                        </a:tabLst>
                      </a:pP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237655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tabLst>
                          <a:tab pos="1000125" algn="l"/>
                        </a:tabLst>
                      </a:pPr>
                      <a:r>
                        <a:rPr lang="hr-H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17. lipnja 2021, četvrtak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hr-HR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Marketing u obrazovanju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1000125" algn="l"/>
                        </a:tabLst>
                      </a:pPr>
                      <a:r>
                        <a:rPr lang="hr-H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15:30-20:00, on-line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0183019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tabLst>
                          <a:tab pos="1000125" algn="l"/>
                        </a:tabLst>
                      </a:pPr>
                      <a:r>
                        <a:rPr lang="hr-HR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19. lipnja 2021., subota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hr-HR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Psihologija samoreguliranog učenja i poučavanja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tabLst>
                          <a:tab pos="1000125" algn="l"/>
                        </a:tabLst>
                      </a:pPr>
                      <a:r>
                        <a:rPr lang="hr-HR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9:00-12:45, on-line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tabLst>
                          <a:tab pos="1000125" algn="l"/>
                        </a:tabLst>
                      </a:pPr>
                      <a:r>
                        <a:rPr lang="hr-HR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14:00-17:45, on-line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535349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tabLst>
                          <a:tab pos="1000125" algn="l"/>
                        </a:tabLst>
                      </a:pPr>
                      <a:r>
                        <a:rPr lang="hr-HR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24. lipnja 2021., četvrtak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hr-HR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Marketing u obrazovanju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1000125" algn="l"/>
                        </a:tabLst>
                      </a:pPr>
                      <a:r>
                        <a:rPr lang="hr-HR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15:30-20:00, on-line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555512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tabLst>
                          <a:tab pos="1000125" algn="l"/>
                        </a:tabLst>
                      </a:pPr>
                      <a:r>
                        <a:rPr lang="hr-HR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25. lipnja 2021., petak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hr-HR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Marketing u obrazovanju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1000125" algn="l"/>
                        </a:tabLst>
                      </a:pPr>
                      <a:r>
                        <a:rPr lang="hr-HR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17:00-20:00, on-line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74691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tabLst>
                          <a:tab pos="1000125" algn="l"/>
                        </a:tabLst>
                      </a:pPr>
                      <a:r>
                        <a:rPr lang="hr-HR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26. lipnja 2021., subota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hr-HR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Psihologija samoreguliranog učenja i poučavanja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tabLst>
                          <a:tab pos="1000125" algn="l"/>
                        </a:tabLst>
                      </a:pPr>
                      <a:r>
                        <a:rPr lang="hr-HR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9:00-12:45, on-line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tabLst>
                          <a:tab pos="1000125" algn="l"/>
                        </a:tabLst>
                      </a:pPr>
                      <a:r>
                        <a:rPr lang="hr-HR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14:00-17:45, on-line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621403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tabLst>
                          <a:tab pos="85725" algn="l"/>
                          <a:tab pos="264795" algn="l"/>
                        </a:tabLst>
                      </a:pPr>
                      <a:r>
                        <a:rPr lang="hr-HR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1. srpnja  2021., četvrtak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hr-HR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Marketing u obrazovanju 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1000125" algn="l"/>
                        </a:tabLst>
                      </a:pPr>
                      <a:r>
                        <a:rPr lang="hr-HR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17:45-20:00, on-line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85503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tabLst>
                          <a:tab pos="1000125" algn="l"/>
                        </a:tabLst>
                      </a:pPr>
                      <a:r>
                        <a:rPr lang="hr-HR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3. srpnja 2021, subota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hr-HR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Psihologija samoreguliranog učenja i poučavanja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tabLst>
                          <a:tab pos="1000125" algn="l"/>
                        </a:tabLst>
                      </a:pPr>
                      <a:r>
                        <a:rPr lang="hr-HR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9:00-12:45, on-line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tabLst>
                          <a:tab pos="1000125" algn="l"/>
                        </a:tabLst>
                      </a:pPr>
                      <a:r>
                        <a:rPr lang="hr-HR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14:00-17:45, on-line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67070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tabLst>
                          <a:tab pos="1000125" algn="l"/>
                        </a:tabLst>
                      </a:pPr>
                      <a:r>
                        <a:rPr lang="hr-HR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08. srpnja 2021., četvrtak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hr-HR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Upravljanje kvalitetom odgojno-obrazovne ustanove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1000125" algn="l"/>
                        </a:tabLst>
                      </a:pPr>
                      <a:r>
                        <a:rPr lang="hr-HR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15:30-20:00, on-line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307116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tabLst>
                          <a:tab pos="1000125" algn="l"/>
                        </a:tabLst>
                      </a:pPr>
                      <a:r>
                        <a:rPr lang="hr-HR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09. srpnja 2021., petak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hr-HR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Upravljanje kvalitetom odgojno-obrazovne ustanove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1000125" algn="l"/>
                        </a:tabLst>
                      </a:pPr>
                      <a:r>
                        <a:rPr lang="hr-HR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15:30-20:00, on-line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305825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tabLst>
                          <a:tab pos="1000125" algn="l"/>
                        </a:tabLst>
                      </a:pPr>
                      <a:r>
                        <a:rPr lang="hr-HR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10. srpnja 2021., subota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hr-HR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Upravljanje kvalitetom odgojno-obrazovne ustanove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1000125" algn="l"/>
                        </a:tabLst>
                      </a:pPr>
                      <a:r>
                        <a:rPr lang="hr-H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8:00- 20:00 - on-line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868118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70981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89</TotalTime>
  <Words>776</Words>
  <Application>Microsoft Office PowerPoint</Application>
  <PresentationFormat>Široki zaslon</PresentationFormat>
  <Paragraphs>191</Paragraphs>
  <Slides>12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9" baseType="lpstr">
      <vt:lpstr>Arial</vt:lpstr>
      <vt:lpstr>Calibri</vt:lpstr>
      <vt:lpstr>Times New Roman</vt:lpstr>
      <vt:lpstr>Tw Cen MT</vt:lpstr>
      <vt:lpstr>Tw Cen MT Condensed</vt:lpstr>
      <vt:lpstr>Wingdings 3</vt:lpstr>
      <vt:lpstr>Integral</vt:lpstr>
      <vt:lpstr>Poslijediplomski specijalistički studij vođenje i upravljanje odgojno-obrazovnim ustanovama – primjer dobre prakse</vt:lpstr>
      <vt:lpstr>Općenito o studijskom programu</vt:lpstr>
      <vt:lpstr>Struktura studija</vt:lpstr>
      <vt:lpstr>1. semestar</vt:lpstr>
      <vt:lpstr>1. semestar</vt:lpstr>
      <vt:lpstr>2. semestar</vt:lpstr>
      <vt:lpstr>2. semestar</vt:lpstr>
      <vt:lpstr>Raspored predavanja</vt:lpstr>
      <vt:lpstr>Raspored predavanja</vt:lpstr>
      <vt:lpstr>Način polaganja ispita</vt:lpstr>
      <vt:lpstr>Dojmovi</vt:lpstr>
      <vt:lpstr>Hvala na pozornosti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Poslijediplomski specijalistički studij vođenje i upravljanje odgojno-obrazovnim ustanovama – primjer dobre prakse</dc:title>
  <dc:creator>Vlatka Zahirović</dc:creator>
  <cp:lastModifiedBy>Josip Mandurić</cp:lastModifiedBy>
  <cp:revision>8</cp:revision>
  <dcterms:created xsi:type="dcterms:W3CDTF">2021-05-17T06:32:31Z</dcterms:created>
  <dcterms:modified xsi:type="dcterms:W3CDTF">2021-05-20T07:26:02Z</dcterms:modified>
</cp:coreProperties>
</file>