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495" r:id="rId19"/>
    <p:sldId id="505" r:id="rId20"/>
    <p:sldId id="489" r:id="rId21"/>
    <p:sldId id="491" r:id="rId22"/>
    <p:sldId id="506" r:id="rId23"/>
    <p:sldId id="510" r:id="rId24"/>
    <p:sldId id="511" r:id="rId25"/>
    <p:sldId id="512" r:id="rId26"/>
    <p:sldId id="509" r:id="rId27"/>
    <p:sldId id="507" r:id="rId28"/>
    <p:sldId id="302"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6" d="100"/>
          <a:sy n="96" d="100"/>
        </p:scale>
        <p:origin x="86"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01F6FC-CF3E-496B-A08D-48E52E28769B}" type="datetimeFigureOut">
              <a:rPr lang="hr-HR" smtClean="0"/>
              <a:t>6.6.2024.</a:t>
            </a:fld>
            <a:endParaRPr lang="hr-HR"/>
          </a:p>
        </p:txBody>
      </p:sp>
      <p:sp>
        <p:nvSpPr>
          <p:cNvPr id="4" name="Rezervirano mjesto slike slajd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6" name="Rezervirano mjesto podnožj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4A4DF2-2E58-42F9-912B-8C417FB09CE3}" type="slidenum">
              <a:rPr lang="hr-HR" smtClean="0"/>
              <a:t>‹#›</a:t>
            </a:fld>
            <a:endParaRPr lang="hr-HR"/>
          </a:p>
        </p:txBody>
      </p:sp>
    </p:spTree>
    <p:extLst>
      <p:ext uri="{BB962C8B-B14F-4D97-AF65-F5344CB8AC3E}">
        <p14:creationId xmlns:p14="http://schemas.microsoft.com/office/powerpoint/2010/main" val="134786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hr-HR"/>
          </a:p>
        </p:txBody>
      </p:sp>
      <p:sp>
        <p:nvSpPr>
          <p:cNvPr id="5" name="Date Placeholder 4"/>
          <p:cNvSpPr>
            <a:spLocks noGrp="1"/>
          </p:cNvSpPr>
          <p:nvPr>
            <p:ph type="dt" idx="10"/>
          </p:nvPr>
        </p:nvSpPr>
        <p:spPr/>
        <p:txBody>
          <a:bodyPr/>
          <a:lstStyle/>
          <a:p>
            <a:pPr>
              <a:defRPr/>
            </a:pPr>
            <a:fld id="{82DBA9CC-3CF8-44DB-9C17-8F37C3BDA353}" type="datetime11">
              <a:rPr lang="sr-Latn-CS" smtClean="0"/>
              <a:pPr>
                <a:defRPr/>
              </a:pPr>
              <a:t>12:21:07</a:t>
            </a:fld>
            <a:endParaRPr lang="en-US"/>
          </a:p>
        </p:txBody>
      </p:sp>
      <p:sp>
        <p:nvSpPr>
          <p:cNvPr id="6" name="Header Placeholder 5"/>
          <p:cNvSpPr>
            <a:spLocks noGrp="1"/>
          </p:cNvSpPr>
          <p:nvPr>
            <p:ph type="hdr" sz="quarter" idx="11"/>
          </p:nvPr>
        </p:nvSpPr>
        <p:spPr/>
        <p:txBody>
          <a:bodyPr/>
          <a:lstStyle/>
          <a:p>
            <a:pPr>
              <a:defRPr/>
            </a:pP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hr-HR"/>
          </a:p>
        </p:txBody>
      </p:sp>
      <p:sp>
        <p:nvSpPr>
          <p:cNvPr id="5" name="Date Placeholder 4"/>
          <p:cNvSpPr>
            <a:spLocks noGrp="1"/>
          </p:cNvSpPr>
          <p:nvPr>
            <p:ph type="dt" idx="10"/>
          </p:nvPr>
        </p:nvSpPr>
        <p:spPr/>
        <p:txBody>
          <a:bodyPr/>
          <a:lstStyle/>
          <a:p>
            <a:pPr>
              <a:defRPr/>
            </a:pPr>
            <a:fld id="{82DBA9CC-3CF8-44DB-9C17-8F37C3BDA353}" type="datetime11">
              <a:rPr lang="sr-Latn-CS" smtClean="0"/>
              <a:pPr>
                <a:defRPr/>
              </a:pPr>
              <a:t>12:23:49</a:t>
            </a:fld>
            <a:endParaRPr lang="en-US"/>
          </a:p>
        </p:txBody>
      </p:sp>
      <p:sp>
        <p:nvSpPr>
          <p:cNvPr id="6" name="Header Placeholder 5"/>
          <p:cNvSpPr>
            <a:spLocks noGrp="1"/>
          </p:cNvSpPr>
          <p:nvPr>
            <p:ph type="hdr" sz="quarter" idx="11"/>
          </p:nvPr>
        </p:nvSpPr>
        <p:spPr/>
        <p:txBody>
          <a:bodyPr/>
          <a:lstStyle/>
          <a:p>
            <a:pPr>
              <a:defRPr/>
            </a:pP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hr-HR"/>
          </a:p>
        </p:txBody>
      </p:sp>
      <p:sp>
        <p:nvSpPr>
          <p:cNvPr id="5" name="Date Placeholder 4"/>
          <p:cNvSpPr>
            <a:spLocks noGrp="1"/>
          </p:cNvSpPr>
          <p:nvPr>
            <p:ph type="dt" idx="10"/>
          </p:nvPr>
        </p:nvSpPr>
        <p:spPr/>
        <p:txBody>
          <a:bodyPr/>
          <a:lstStyle/>
          <a:p>
            <a:pPr>
              <a:defRPr/>
            </a:pPr>
            <a:fld id="{82DBA9CC-3CF8-44DB-9C17-8F37C3BDA353}" type="datetime11">
              <a:rPr lang="sr-Latn-CS" smtClean="0"/>
              <a:pPr>
                <a:defRPr/>
              </a:pPr>
              <a:t>12:24:15</a:t>
            </a:fld>
            <a:endParaRPr lang="en-US"/>
          </a:p>
        </p:txBody>
      </p:sp>
      <p:sp>
        <p:nvSpPr>
          <p:cNvPr id="6" name="Header Placeholder 5"/>
          <p:cNvSpPr>
            <a:spLocks noGrp="1"/>
          </p:cNvSpPr>
          <p:nvPr>
            <p:ph type="hdr" sz="quarter" idx="11"/>
          </p:nvPr>
        </p:nvSpPr>
        <p:spPr/>
        <p:txBody>
          <a:bodyPr/>
          <a:lstStyle/>
          <a:p>
            <a:pPr>
              <a:defRPr/>
            </a:pP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hr-HR"/>
          </a:p>
        </p:txBody>
      </p:sp>
      <p:sp>
        <p:nvSpPr>
          <p:cNvPr id="5" name="Date Placeholder 4"/>
          <p:cNvSpPr>
            <a:spLocks noGrp="1"/>
          </p:cNvSpPr>
          <p:nvPr>
            <p:ph type="dt" idx="10"/>
          </p:nvPr>
        </p:nvSpPr>
        <p:spPr/>
        <p:txBody>
          <a:bodyPr/>
          <a:lstStyle/>
          <a:p>
            <a:pPr>
              <a:defRPr/>
            </a:pPr>
            <a:fld id="{82DBA9CC-3CF8-44DB-9C17-8F37C3BDA353}" type="datetime11">
              <a:rPr lang="sr-Latn-CS" smtClean="0"/>
              <a:pPr>
                <a:defRPr/>
              </a:pPr>
              <a:t>12:25:48</a:t>
            </a:fld>
            <a:endParaRPr lang="en-US"/>
          </a:p>
        </p:txBody>
      </p:sp>
      <p:sp>
        <p:nvSpPr>
          <p:cNvPr id="6" name="Header Placeholder 5"/>
          <p:cNvSpPr>
            <a:spLocks noGrp="1"/>
          </p:cNvSpPr>
          <p:nvPr>
            <p:ph type="hdr" sz="quarter" idx="11"/>
          </p:nvPr>
        </p:nvSpPr>
        <p:spPr/>
        <p:txBody>
          <a:bodyPr/>
          <a:lstStyle/>
          <a:p>
            <a:pPr>
              <a:defRPr/>
            </a:pPr>
            <a:endParaRPr lang="en-US"/>
          </a:p>
        </p:txBody>
      </p:sp>
    </p:spTree>
    <p:extLst>
      <p:ext uri="{BB962C8B-B14F-4D97-AF65-F5344CB8AC3E}">
        <p14:creationId xmlns:p14="http://schemas.microsoft.com/office/powerpoint/2010/main" val="4139679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hr-HR"/>
          </a:p>
        </p:txBody>
      </p:sp>
      <p:sp>
        <p:nvSpPr>
          <p:cNvPr id="5" name="Date Placeholder 4"/>
          <p:cNvSpPr>
            <a:spLocks noGrp="1"/>
          </p:cNvSpPr>
          <p:nvPr>
            <p:ph type="dt" idx="10"/>
          </p:nvPr>
        </p:nvSpPr>
        <p:spPr/>
        <p:txBody>
          <a:bodyPr/>
          <a:lstStyle/>
          <a:p>
            <a:pPr>
              <a:defRPr/>
            </a:pPr>
            <a:fld id="{82DBA9CC-3CF8-44DB-9C17-8F37C3BDA353}" type="datetime11">
              <a:rPr lang="sr-Latn-CS" smtClean="0"/>
              <a:pPr>
                <a:defRPr/>
              </a:pPr>
              <a:t>12:26:29</a:t>
            </a:fld>
            <a:endParaRPr lang="en-US"/>
          </a:p>
        </p:txBody>
      </p:sp>
      <p:sp>
        <p:nvSpPr>
          <p:cNvPr id="6" name="Header Placeholder 5"/>
          <p:cNvSpPr>
            <a:spLocks noGrp="1"/>
          </p:cNvSpPr>
          <p:nvPr>
            <p:ph type="hdr" sz="quarter" idx="11"/>
          </p:nvPr>
        </p:nvSpPr>
        <p:spPr/>
        <p:txBody>
          <a:bodyPr/>
          <a:lstStyle/>
          <a:p>
            <a:pPr>
              <a:defRPr/>
            </a:pPr>
            <a:endParaRPr lang="en-US"/>
          </a:p>
        </p:txBody>
      </p:sp>
    </p:spTree>
    <p:extLst>
      <p:ext uri="{BB962C8B-B14F-4D97-AF65-F5344CB8AC3E}">
        <p14:creationId xmlns:p14="http://schemas.microsoft.com/office/powerpoint/2010/main" val="25133026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hr-HR"/>
          </a:p>
        </p:txBody>
      </p:sp>
      <p:sp>
        <p:nvSpPr>
          <p:cNvPr id="5" name="Date Placeholder 4"/>
          <p:cNvSpPr>
            <a:spLocks noGrp="1"/>
          </p:cNvSpPr>
          <p:nvPr>
            <p:ph type="dt" idx="10"/>
          </p:nvPr>
        </p:nvSpPr>
        <p:spPr/>
        <p:txBody>
          <a:bodyPr/>
          <a:lstStyle/>
          <a:p>
            <a:pPr>
              <a:defRPr/>
            </a:pPr>
            <a:fld id="{82DBA9CC-3CF8-44DB-9C17-8F37C3BDA353}" type="datetime11">
              <a:rPr lang="sr-Latn-CS" smtClean="0"/>
              <a:pPr>
                <a:defRPr/>
              </a:pPr>
              <a:t>12:26:29</a:t>
            </a:fld>
            <a:endParaRPr lang="en-US"/>
          </a:p>
        </p:txBody>
      </p:sp>
      <p:sp>
        <p:nvSpPr>
          <p:cNvPr id="6" name="Header Placeholder 5"/>
          <p:cNvSpPr>
            <a:spLocks noGrp="1"/>
          </p:cNvSpPr>
          <p:nvPr>
            <p:ph type="hdr" sz="quarter" idx="11"/>
          </p:nvPr>
        </p:nvSpPr>
        <p:spPr/>
        <p:txBody>
          <a:bodyPr/>
          <a:lstStyle/>
          <a:p>
            <a:pPr>
              <a:defRPr/>
            </a:pPr>
            <a:endParaRPr lang="en-US"/>
          </a:p>
        </p:txBody>
      </p:sp>
    </p:spTree>
    <p:extLst>
      <p:ext uri="{BB962C8B-B14F-4D97-AF65-F5344CB8AC3E}">
        <p14:creationId xmlns:p14="http://schemas.microsoft.com/office/powerpoint/2010/main" val="3481688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hr-HR"/>
          </a:p>
        </p:txBody>
      </p:sp>
      <p:sp>
        <p:nvSpPr>
          <p:cNvPr id="5" name="Date Placeholder 4"/>
          <p:cNvSpPr>
            <a:spLocks noGrp="1"/>
          </p:cNvSpPr>
          <p:nvPr>
            <p:ph type="dt" idx="10"/>
          </p:nvPr>
        </p:nvSpPr>
        <p:spPr/>
        <p:txBody>
          <a:bodyPr/>
          <a:lstStyle/>
          <a:p>
            <a:pPr>
              <a:defRPr/>
            </a:pPr>
            <a:fld id="{82DBA9CC-3CF8-44DB-9C17-8F37C3BDA353}" type="datetime11">
              <a:rPr lang="sr-Latn-CS" smtClean="0"/>
              <a:pPr>
                <a:defRPr/>
              </a:pPr>
              <a:t>12:26:29</a:t>
            </a:fld>
            <a:endParaRPr lang="en-US"/>
          </a:p>
        </p:txBody>
      </p:sp>
      <p:sp>
        <p:nvSpPr>
          <p:cNvPr id="6" name="Header Placeholder 5"/>
          <p:cNvSpPr>
            <a:spLocks noGrp="1"/>
          </p:cNvSpPr>
          <p:nvPr>
            <p:ph type="hdr" sz="quarter" idx="11"/>
          </p:nvPr>
        </p:nvSpPr>
        <p:spPr/>
        <p:txBody>
          <a:bodyPr/>
          <a:lstStyle/>
          <a:p>
            <a:pPr>
              <a:defRPr/>
            </a:pPr>
            <a:endParaRPr lang="en-US"/>
          </a:p>
        </p:txBody>
      </p:sp>
    </p:spTree>
    <p:extLst>
      <p:ext uri="{BB962C8B-B14F-4D97-AF65-F5344CB8AC3E}">
        <p14:creationId xmlns:p14="http://schemas.microsoft.com/office/powerpoint/2010/main" val="3311577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hr-HR"/>
          </a:p>
        </p:txBody>
      </p:sp>
      <p:sp>
        <p:nvSpPr>
          <p:cNvPr id="5" name="Date Placeholder 4"/>
          <p:cNvSpPr>
            <a:spLocks noGrp="1"/>
          </p:cNvSpPr>
          <p:nvPr>
            <p:ph type="dt" idx="10"/>
          </p:nvPr>
        </p:nvSpPr>
        <p:spPr/>
        <p:txBody>
          <a:bodyPr/>
          <a:lstStyle/>
          <a:p>
            <a:pPr>
              <a:defRPr/>
            </a:pPr>
            <a:fld id="{82DBA9CC-3CF8-44DB-9C17-8F37C3BDA353}" type="datetime11">
              <a:rPr lang="sr-Latn-CS" smtClean="0"/>
              <a:pPr>
                <a:defRPr/>
              </a:pPr>
              <a:t>12:26:29</a:t>
            </a:fld>
            <a:endParaRPr lang="en-US"/>
          </a:p>
        </p:txBody>
      </p:sp>
      <p:sp>
        <p:nvSpPr>
          <p:cNvPr id="6" name="Header Placeholder 5"/>
          <p:cNvSpPr>
            <a:spLocks noGrp="1"/>
          </p:cNvSpPr>
          <p:nvPr>
            <p:ph type="hdr" sz="quarter" idx="11"/>
          </p:nvPr>
        </p:nvSpPr>
        <p:spPr/>
        <p:txBody>
          <a:bodyPr/>
          <a:lstStyle/>
          <a:p>
            <a:pPr>
              <a:defRPr/>
            </a:pPr>
            <a:endParaRPr lang="en-US"/>
          </a:p>
        </p:txBody>
      </p:sp>
    </p:spTree>
    <p:extLst>
      <p:ext uri="{BB962C8B-B14F-4D97-AF65-F5344CB8AC3E}">
        <p14:creationId xmlns:p14="http://schemas.microsoft.com/office/powerpoint/2010/main" val="157220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hr-HR"/>
          </a:p>
        </p:txBody>
      </p:sp>
      <p:sp>
        <p:nvSpPr>
          <p:cNvPr id="5" name="Date Placeholder 4"/>
          <p:cNvSpPr>
            <a:spLocks noGrp="1"/>
          </p:cNvSpPr>
          <p:nvPr>
            <p:ph type="dt" idx="10"/>
          </p:nvPr>
        </p:nvSpPr>
        <p:spPr/>
        <p:txBody>
          <a:bodyPr/>
          <a:lstStyle/>
          <a:p>
            <a:pPr>
              <a:defRPr/>
            </a:pPr>
            <a:fld id="{82DBA9CC-3CF8-44DB-9C17-8F37C3BDA353}" type="datetime11">
              <a:rPr lang="sr-Latn-CS" smtClean="0"/>
              <a:pPr>
                <a:defRPr/>
              </a:pPr>
              <a:t>12:26:29</a:t>
            </a:fld>
            <a:endParaRPr lang="en-US"/>
          </a:p>
        </p:txBody>
      </p:sp>
      <p:sp>
        <p:nvSpPr>
          <p:cNvPr id="6" name="Header Placeholder 5"/>
          <p:cNvSpPr>
            <a:spLocks noGrp="1"/>
          </p:cNvSpPr>
          <p:nvPr>
            <p:ph type="hdr" sz="quarter" idx="11"/>
          </p:nvPr>
        </p:nvSpPr>
        <p:spPr/>
        <p:txBody>
          <a:bodyPr/>
          <a:lstStyle/>
          <a:p>
            <a:pPr>
              <a:defRPr/>
            </a:pPr>
            <a:endParaRPr lang="en-US"/>
          </a:p>
        </p:txBody>
      </p:sp>
    </p:spTree>
    <p:extLst>
      <p:ext uri="{BB962C8B-B14F-4D97-AF65-F5344CB8AC3E}">
        <p14:creationId xmlns:p14="http://schemas.microsoft.com/office/powerpoint/2010/main" val="818562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r-HR"/>
              <a:t>Kliknite da biste uredili stil naslova matrice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r-HR"/>
              <a:t>Kliknite da biste uredili stil naslova matrice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citat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r-HR"/>
              <a:t>Kliknite da biste uredili stil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ili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r-HR"/>
              <a:t>Kliknite da biste uredili stil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r-HR"/>
              <a:t>Kliknite da biste uredili stil naslova matrice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r-HR"/>
              <a:t>Kliknite da biste uredili stil naslova matrice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42A54C80-263E-416B-A8E0-580EDEADCBDC}" type="datetimeFigureOut">
              <a:rPr lang="en-US" dirty="0"/>
              <a:t>6/6/2024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6/6/2024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IZRA&#268;UN%20NTN.xls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87526F1-D5E8-4069-AA49-EDCC3134D73B}"/>
              </a:ext>
            </a:extLst>
          </p:cNvPr>
          <p:cNvSpPr>
            <a:spLocks noGrp="1"/>
          </p:cNvSpPr>
          <p:nvPr>
            <p:ph type="ctrTitle"/>
          </p:nvPr>
        </p:nvSpPr>
        <p:spPr>
          <a:xfrm>
            <a:off x="1507067" y="795130"/>
            <a:ext cx="7923180" cy="2202512"/>
          </a:xfrm>
        </p:spPr>
        <p:txBody>
          <a:bodyPr/>
          <a:lstStyle/>
          <a:p>
            <a:pPr algn="ctr"/>
            <a:r>
              <a:rPr lang="hr-HR" sz="4000" dirty="0"/>
              <a:t>POSLOVI DO KRAJA NASTAVNE I ŠKOLSKE GODINE</a:t>
            </a:r>
          </a:p>
        </p:txBody>
      </p:sp>
      <p:sp>
        <p:nvSpPr>
          <p:cNvPr id="3" name="Podnaslov 2">
            <a:extLst>
              <a:ext uri="{FF2B5EF4-FFF2-40B4-BE49-F238E27FC236}">
                <a16:creationId xmlns:a16="http://schemas.microsoft.com/office/drawing/2014/main" id="{5FC2C59C-3819-44FA-85AF-8E068CF6B985}"/>
              </a:ext>
            </a:extLst>
          </p:cNvPr>
          <p:cNvSpPr>
            <a:spLocks noGrp="1"/>
          </p:cNvSpPr>
          <p:nvPr>
            <p:ph type="subTitle" idx="1"/>
          </p:nvPr>
        </p:nvSpPr>
        <p:spPr/>
        <p:txBody>
          <a:bodyPr>
            <a:normAutofit lnSpcReduction="10000"/>
          </a:bodyPr>
          <a:lstStyle/>
          <a:p>
            <a:pPr algn="l"/>
            <a:endParaRPr lang="hr-HR" dirty="0"/>
          </a:p>
          <a:p>
            <a:pPr algn="l"/>
            <a:endParaRPr lang="hr-HR" dirty="0"/>
          </a:p>
          <a:p>
            <a:pPr algn="l"/>
            <a:r>
              <a:rPr lang="hr-HR" dirty="0"/>
              <a:t>ĐAKOVO, 12.6.2024.									Josip Mandurić</a:t>
            </a:r>
          </a:p>
        </p:txBody>
      </p:sp>
    </p:spTree>
    <p:extLst>
      <p:ext uri="{BB962C8B-B14F-4D97-AF65-F5344CB8AC3E}">
        <p14:creationId xmlns:p14="http://schemas.microsoft.com/office/powerpoint/2010/main" val="1380757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6DFAC1A-79B6-4D35-97BC-1153D591E88F}"/>
              </a:ext>
            </a:extLst>
          </p:cNvPr>
          <p:cNvSpPr>
            <a:spLocks noGrp="1"/>
          </p:cNvSpPr>
          <p:nvPr>
            <p:ph type="ctrTitle"/>
          </p:nvPr>
        </p:nvSpPr>
        <p:spPr>
          <a:xfrm>
            <a:off x="1507067" y="596348"/>
            <a:ext cx="7766936" cy="938254"/>
          </a:xfrm>
        </p:spPr>
        <p:txBody>
          <a:bodyPr/>
          <a:lstStyle/>
          <a:p>
            <a:pPr algn="ctr"/>
            <a:r>
              <a:rPr lang="hr-HR" sz="2800" dirty="0"/>
              <a:t>Pedagoška dokumentacija</a:t>
            </a:r>
          </a:p>
        </p:txBody>
      </p:sp>
      <p:sp>
        <p:nvSpPr>
          <p:cNvPr id="3" name="Podnaslov 2">
            <a:extLst>
              <a:ext uri="{FF2B5EF4-FFF2-40B4-BE49-F238E27FC236}">
                <a16:creationId xmlns:a16="http://schemas.microsoft.com/office/drawing/2014/main" id="{C82910C2-0309-4BC5-91E7-0FEFD60BB754}"/>
              </a:ext>
            </a:extLst>
          </p:cNvPr>
          <p:cNvSpPr>
            <a:spLocks noGrp="1"/>
          </p:cNvSpPr>
          <p:nvPr>
            <p:ph type="subTitle" idx="1"/>
          </p:nvPr>
        </p:nvSpPr>
        <p:spPr>
          <a:xfrm>
            <a:off x="1507067" y="1828801"/>
            <a:ext cx="7766936" cy="4810538"/>
          </a:xfrm>
        </p:spPr>
        <p:txBody>
          <a:bodyPr>
            <a:normAutofit/>
          </a:bodyPr>
          <a:lstStyle/>
          <a:p>
            <a:pPr algn="ctr"/>
            <a:r>
              <a:rPr lang="hr-HR" dirty="0">
                <a:solidFill>
                  <a:schemeClr val="tx1"/>
                </a:solidFill>
                <a:latin typeface="+mj-lt"/>
                <a:ea typeface="Calibri" panose="020F0502020204030204" pitchFamily="34" charset="0"/>
                <a:cs typeface="Times New Roman" panose="02020603050405020304" pitchFamily="18" charset="0"/>
              </a:rPr>
              <a:t>Članak 138. stavak 1.</a:t>
            </a:r>
          </a:p>
          <a:p>
            <a:pPr algn="l"/>
            <a:r>
              <a:rPr lang="hr-HR" sz="1800" dirty="0">
                <a:solidFill>
                  <a:schemeClr val="tx1"/>
                </a:solidFill>
                <a:effectLst/>
                <a:latin typeface="+mj-lt"/>
                <a:ea typeface="Calibri" panose="020F0502020204030204" pitchFamily="34" charset="0"/>
                <a:cs typeface="Times New Roman" panose="02020603050405020304" pitchFamily="18" charset="0"/>
              </a:rPr>
              <a:t>U školskim se ustanovama vodi pedagoška dokumentacija i evidencija o učenicima, praćenju nastave i drugih oblika odgojno-obrazovnog rada, upisu i ispisu učenika, vrednovanju učenika, pedagoškim mjerama isključivo u elektroničkom obliku.</a:t>
            </a:r>
          </a:p>
          <a:p>
            <a:pPr algn="ctr"/>
            <a:r>
              <a:rPr lang="hr-HR" dirty="0">
                <a:solidFill>
                  <a:schemeClr val="tx1"/>
                </a:solidFill>
                <a:latin typeface="+mj-lt"/>
                <a:ea typeface="Calibri" panose="020F0502020204030204" pitchFamily="34" charset="0"/>
                <a:cs typeface="Times New Roman" panose="02020603050405020304" pitchFamily="18" charset="0"/>
              </a:rPr>
              <a:t>Zakon o izmjenama i dopunama Zakona o odgoju i obrazovanju u osnovnoj i srednjoj školi od 27.12.2023. 				</a:t>
            </a:r>
          </a:p>
          <a:p>
            <a:pPr algn="ctr"/>
            <a:r>
              <a:rPr lang="hr-HR" dirty="0">
                <a:solidFill>
                  <a:schemeClr val="tx1"/>
                </a:solidFill>
                <a:latin typeface="+mj-lt"/>
                <a:ea typeface="Calibri" panose="020F0502020204030204" pitchFamily="34" charset="0"/>
                <a:cs typeface="Times New Roman" panose="02020603050405020304" pitchFamily="18" charset="0"/>
              </a:rPr>
              <a:t>Članak 26.</a:t>
            </a:r>
          </a:p>
          <a:p>
            <a:pPr algn="l"/>
            <a:r>
              <a:rPr lang="hr-HR" sz="1800" dirty="0">
                <a:solidFill>
                  <a:srgbClr val="231F20"/>
                </a:solidFill>
                <a:effectLst/>
                <a:latin typeface="+mj-lt"/>
                <a:ea typeface="Times New Roman" panose="02020603050405020304" pitchFamily="18" charset="0"/>
              </a:rPr>
              <a:t>Pravilnik o pedagoškoj dokumentaciji i evidenciji te javnim ispravama u školskim ustanovama (»Narodne novine«, br. 47/17., 41/19. i 76/19.) ministar će uskladiti s odredbama ovoga Zakona u roku od šest mjeseci od dana stupanja na snagu ovoga Zakona.</a:t>
            </a:r>
            <a:endParaRPr lang="hr-HR" sz="1800" dirty="0">
              <a:effectLst/>
              <a:latin typeface="+mj-lt"/>
              <a:ea typeface="Times New Roman" panose="02020603050405020304" pitchFamily="18" charset="0"/>
            </a:endParaRPr>
          </a:p>
          <a:p>
            <a:pPr algn="l"/>
            <a:endParaRPr lang="hr-H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hr-HR" dirty="0"/>
          </a:p>
        </p:txBody>
      </p:sp>
    </p:spTree>
    <p:extLst>
      <p:ext uri="{BB962C8B-B14F-4D97-AF65-F5344CB8AC3E}">
        <p14:creationId xmlns:p14="http://schemas.microsoft.com/office/powerpoint/2010/main" val="3124091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998B38D-3950-4EE5-BB27-E3D2AB880FA8}"/>
              </a:ext>
            </a:extLst>
          </p:cNvPr>
          <p:cNvSpPr>
            <a:spLocks noGrp="1"/>
          </p:cNvSpPr>
          <p:nvPr>
            <p:ph type="ctrTitle"/>
          </p:nvPr>
        </p:nvSpPr>
        <p:spPr>
          <a:xfrm>
            <a:off x="1507067" y="492982"/>
            <a:ext cx="7766936" cy="445272"/>
          </a:xfrm>
        </p:spPr>
        <p:txBody>
          <a:bodyPr/>
          <a:lstStyle/>
          <a:p>
            <a:pPr algn="ctr"/>
            <a:r>
              <a:rPr lang="hr-HR" sz="2800" dirty="0"/>
              <a:t>Svjedodžbe</a:t>
            </a:r>
          </a:p>
        </p:txBody>
      </p:sp>
      <p:sp>
        <p:nvSpPr>
          <p:cNvPr id="3" name="Podnaslov 2">
            <a:extLst>
              <a:ext uri="{FF2B5EF4-FFF2-40B4-BE49-F238E27FC236}">
                <a16:creationId xmlns:a16="http://schemas.microsoft.com/office/drawing/2014/main" id="{6A4370EE-6B30-425D-9FF1-593A98F18F62}"/>
              </a:ext>
            </a:extLst>
          </p:cNvPr>
          <p:cNvSpPr>
            <a:spLocks noGrp="1"/>
          </p:cNvSpPr>
          <p:nvPr>
            <p:ph type="subTitle" idx="1"/>
          </p:nvPr>
        </p:nvSpPr>
        <p:spPr>
          <a:xfrm>
            <a:off x="1507067" y="1176793"/>
            <a:ext cx="7766936" cy="4993419"/>
          </a:xfrm>
        </p:spPr>
        <p:txBody>
          <a:bodyPr/>
          <a:lstStyle/>
          <a:p>
            <a:pPr algn="l" fontAlgn="base"/>
            <a:endParaRPr lang="hr-HR" b="0" i="0" u="none" strike="noStrike" dirty="0">
              <a:solidFill>
                <a:srgbClr val="231F20"/>
              </a:solidFill>
              <a:effectLst/>
              <a:latin typeface="Minion Pro Cond"/>
            </a:endParaRPr>
          </a:p>
          <a:p>
            <a:pPr algn="ctr" fontAlgn="base"/>
            <a:r>
              <a:rPr lang="hr-HR" dirty="0">
                <a:solidFill>
                  <a:schemeClr val="tx1"/>
                </a:solidFill>
                <a:latin typeface="+mj-lt"/>
              </a:rPr>
              <a:t>Pravilnik o pedagoškoj dokumentaciji i evidenciji te javnim  ispravama u školskoj ustanovi</a:t>
            </a:r>
          </a:p>
          <a:p>
            <a:pPr algn="ctr" fontAlgn="base"/>
            <a:r>
              <a:rPr lang="hr-HR" dirty="0">
                <a:solidFill>
                  <a:schemeClr val="tx1"/>
                </a:solidFill>
                <a:latin typeface="+mj-lt"/>
              </a:rPr>
              <a:t>Članak 41. stavak 2. i 3. </a:t>
            </a:r>
          </a:p>
          <a:p>
            <a:pPr algn="l" fontAlgn="base"/>
            <a:r>
              <a:rPr lang="hr-HR" b="0" i="0" u="none" strike="noStrike" dirty="0">
                <a:solidFill>
                  <a:schemeClr val="tx1"/>
                </a:solidFill>
                <a:effectLst/>
                <a:latin typeface="+mj-lt"/>
              </a:rPr>
              <a:t>Svjedodžba je javna isprava koja se izdaje nakon završetka razreda osnovne i srednje škole (razredna svjedodžba), kao i na završetku srednje škole (svjedodžba o položenoj državnoj maturi i svjedodžba o završnome radu).</a:t>
            </a:r>
          </a:p>
          <a:p>
            <a:pPr algn="l" fontAlgn="base"/>
            <a:r>
              <a:rPr lang="hr-HR" b="0" i="0" u="none" strike="noStrike" dirty="0">
                <a:solidFill>
                  <a:schemeClr val="tx1"/>
                </a:solidFill>
                <a:effectLst/>
                <a:latin typeface="+mj-lt"/>
              </a:rPr>
              <a:t>Svjedodžba osmoga razreda je isprava o završetku osnovne škole, svjedodžba o državnoj maturi je isprava o završetku programa gimnazije, a svjedodžba o završnome radu je isprava o završetku srednjeg obrazovanja u strukovnom ili umjetničkom programu.</a:t>
            </a:r>
          </a:p>
          <a:p>
            <a:pPr algn="l" fontAlgn="base"/>
            <a:endParaRPr lang="hr-HR" b="0" i="0" u="none" strike="noStrike" dirty="0">
              <a:solidFill>
                <a:schemeClr val="tx1"/>
              </a:solidFill>
              <a:effectLst/>
              <a:latin typeface="+mj-lt"/>
            </a:endParaRPr>
          </a:p>
          <a:p>
            <a:pPr algn="l" fontAlgn="base"/>
            <a:r>
              <a:rPr lang="hr-HR" dirty="0">
                <a:solidFill>
                  <a:srgbClr val="FF0000"/>
                </a:solidFill>
                <a:latin typeface="+mj-lt"/>
              </a:rPr>
              <a:t>Datum izdavanja</a:t>
            </a:r>
            <a:endParaRPr lang="hr-HR" b="0" i="0" u="none" strike="noStrike" dirty="0">
              <a:solidFill>
                <a:srgbClr val="FF0000"/>
              </a:solidFill>
              <a:effectLst/>
              <a:latin typeface="+mj-lt"/>
            </a:endParaRPr>
          </a:p>
          <a:p>
            <a:endParaRPr lang="hr-HR" dirty="0"/>
          </a:p>
        </p:txBody>
      </p:sp>
    </p:spTree>
    <p:extLst>
      <p:ext uri="{BB962C8B-B14F-4D97-AF65-F5344CB8AC3E}">
        <p14:creationId xmlns:p14="http://schemas.microsoft.com/office/powerpoint/2010/main" val="1808169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0BB4B62-F3CD-4F0F-AE28-1C912AE96992}"/>
              </a:ext>
            </a:extLst>
          </p:cNvPr>
          <p:cNvSpPr>
            <a:spLocks noGrp="1"/>
          </p:cNvSpPr>
          <p:nvPr>
            <p:ph type="ctrTitle"/>
          </p:nvPr>
        </p:nvSpPr>
        <p:spPr>
          <a:xfrm>
            <a:off x="1507067" y="667910"/>
            <a:ext cx="7766936" cy="1042358"/>
          </a:xfrm>
        </p:spPr>
        <p:txBody>
          <a:bodyPr/>
          <a:lstStyle/>
          <a:p>
            <a:pPr algn="ctr"/>
            <a:r>
              <a:rPr lang="hr-HR" sz="2800" dirty="0"/>
              <a:t>Pedagoške mjere</a:t>
            </a:r>
          </a:p>
        </p:txBody>
      </p:sp>
      <p:sp>
        <p:nvSpPr>
          <p:cNvPr id="3" name="Podnaslov 2">
            <a:extLst>
              <a:ext uri="{FF2B5EF4-FFF2-40B4-BE49-F238E27FC236}">
                <a16:creationId xmlns:a16="http://schemas.microsoft.com/office/drawing/2014/main" id="{24E43AF7-C8CE-4158-94DE-F0F9A881F405}"/>
              </a:ext>
            </a:extLst>
          </p:cNvPr>
          <p:cNvSpPr>
            <a:spLocks noGrp="1"/>
          </p:cNvSpPr>
          <p:nvPr>
            <p:ph type="subTitle" idx="1"/>
          </p:nvPr>
        </p:nvSpPr>
        <p:spPr>
          <a:xfrm>
            <a:off x="1507067" y="1820849"/>
            <a:ext cx="7766936" cy="4484535"/>
          </a:xfrm>
        </p:spPr>
        <p:txBody>
          <a:bodyPr/>
          <a:lstStyle/>
          <a:p>
            <a:pPr algn="ctr">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Članak 83.</a:t>
            </a:r>
          </a:p>
          <a:p>
            <a:pPr algn="l">
              <a:lnSpc>
                <a:spcPct val="115000"/>
              </a:lnSpc>
              <a:spcBef>
                <a:spcPts val="360"/>
              </a:spcBef>
              <a:spcAft>
                <a:spcPts val="360"/>
              </a:spcAft>
            </a:pPr>
            <a:endParaRPr lang="hr-HR" dirty="0">
              <a:solidFill>
                <a:schemeClr val="tx1"/>
              </a:solidFill>
              <a:latin typeface="+mj-lt"/>
              <a:ea typeface="Calibri" panose="020F0502020204030204" pitchFamily="34" charset="0"/>
              <a:cs typeface="Times New Roman" panose="02020603050405020304" pitchFamily="18" charset="0"/>
            </a:endParaRPr>
          </a:p>
          <a:p>
            <a:pPr algn="l">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(1) Učenici koji postižu iznimne rezultate mogu biti usmeno i pisano pohvaljeni, odnosno nagrađeni.</a:t>
            </a:r>
          </a:p>
          <a:p>
            <a:pPr algn="l">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(2) Usmenu pohvalu izriče razrednik, pisanu pohvalu daje razredno vijeće, a nagradu dodjeljuje učiteljsko, odnosno nastavničko vijeće.</a:t>
            </a:r>
          </a:p>
          <a:p>
            <a:pPr algn="l">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(3) Uvjeti, način i postupak pohvaljivanja i nagrađivanja učenika uređuju se statutom škole.</a:t>
            </a:r>
          </a:p>
          <a:p>
            <a:endParaRPr lang="hr-HR" dirty="0"/>
          </a:p>
        </p:txBody>
      </p:sp>
    </p:spTree>
    <p:extLst>
      <p:ext uri="{BB962C8B-B14F-4D97-AF65-F5344CB8AC3E}">
        <p14:creationId xmlns:p14="http://schemas.microsoft.com/office/powerpoint/2010/main" val="751088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9134BD1-8B67-4C60-9A13-230C33092435}"/>
              </a:ext>
            </a:extLst>
          </p:cNvPr>
          <p:cNvSpPr>
            <a:spLocks noGrp="1"/>
          </p:cNvSpPr>
          <p:nvPr>
            <p:ph type="ctrTitle"/>
          </p:nvPr>
        </p:nvSpPr>
        <p:spPr>
          <a:xfrm>
            <a:off x="1507067" y="707666"/>
            <a:ext cx="7766936" cy="906449"/>
          </a:xfrm>
        </p:spPr>
        <p:txBody>
          <a:bodyPr/>
          <a:lstStyle/>
          <a:p>
            <a:pPr algn="ctr"/>
            <a:r>
              <a:rPr lang="hr-HR" sz="2800" dirty="0"/>
              <a:t>Odluka o broju razrednih odjela</a:t>
            </a:r>
          </a:p>
        </p:txBody>
      </p:sp>
      <p:sp>
        <p:nvSpPr>
          <p:cNvPr id="3" name="Podnaslov 2">
            <a:extLst>
              <a:ext uri="{FF2B5EF4-FFF2-40B4-BE49-F238E27FC236}">
                <a16:creationId xmlns:a16="http://schemas.microsoft.com/office/drawing/2014/main" id="{732E6C24-E6C1-4E46-8CFC-215EE18E5319}"/>
              </a:ext>
            </a:extLst>
          </p:cNvPr>
          <p:cNvSpPr>
            <a:spLocks noGrp="1"/>
          </p:cNvSpPr>
          <p:nvPr>
            <p:ph type="subTitle" idx="1"/>
          </p:nvPr>
        </p:nvSpPr>
        <p:spPr>
          <a:xfrm>
            <a:off x="1507067" y="1717482"/>
            <a:ext cx="7766936" cy="4961613"/>
          </a:xfrm>
        </p:spPr>
        <p:txBody>
          <a:bodyPr/>
          <a:lstStyle/>
          <a:p>
            <a:pPr algn="l"/>
            <a:r>
              <a:rPr lang="hr-HR" b="0" i="0" dirty="0">
                <a:solidFill>
                  <a:srgbClr val="231F20"/>
                </a:solidFill>
                <a:effectLst/>
                <a:latin typeface="Minion Pro Cond"/>
              </a:rPr>
              <a:t> </a:t>
            </a:r>
          </a:p>
          <a:p>
            <a:pPr algn="l"/>
            <a:r>
              <a:rPr lang="hr-HR" sz="2000" dirty="0">
                <a:solidFill>
                  <a:srgbClr val="231F20"/>
                </a:solidFill>
                <a:latin typeface="Minion Pro Cond"/>
              </a:rPr>
              <a:t>Kolektivni ugovor za zaposlenike u osnovnoškolskim ustanovama </a:t>
            </a:r>
          </a:p>
          <a:p>
            <a:pPr algn="ctr"/>
            <a:r>
              <a:rPr lang="hr-HR" sz="2000" dirty="0">
                <a:solidFill>
                  <a:srgbClr val="231F20"/>
                </a:solidFill>
                <a:latin typeface="Minion Pro Cond"/>
              </a:rPr>
              <a:t>Članak 25. stavak 2.</a:t>
            </a:r>
          </a:p>
          <a:p>
            <a:pPr algn="l"/>
            <a:r>
              <a:rPr lang="hr-HR" b="0" i="0" dirty="0">
                <a:solidFill>
                  <a:srgbClr val="231F20"/>
                </a:solidFill>
                <a:effectLst/>
                <a:latin typeface="+mj-lt"/>
              </a:rPr>
              <a:t>Škola je odmah po donošenju odluke o utvrđivanju organizacijskog viška obvezna prijaviti prestanak potrebe za zaposlenikom (djelomično ili u cijelosti) koji ima ugovor o radu na neodređeno vrijeme, a utvrđen je organizacijskim viškom, radi uvrštavanja tog zaposlenika u listu (evidenciju) zaposlenika. Listu (evidenciju) zajedno vodi Ured i Povjerenstvo na razini županije.</a:t>
            </a:r>
            <a:endParaRPr lang="hr-HR" dirty="0">
              <a:latin typeface="+mj-lt"/>
            </a:endParaRPr>
          </a:p>
        </p:txBody>
      </p:sp>
    </p:spTree>
    <p:extLst>
      <p:ext uri="{BB962C8B-B14F-4D97-AF65-F5344CB8AC3E}">
        <p14:creationId xmlns:p14="http://schemas.microsoft.com/office/powerpoint/2010/main" val="3064186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A12BE32-62B3-46BB-A17D-C34D1D5F617A}"/>
              </a:ext>
            </a:extLst>
          </p:cNvPr>
          <p:cNvSpPr>
            <a:spLocks noGrp="1"/>
          </p:cNvSpPr>
          <p:nvPr>
            <p:ph type="title"/>
          </p:nvPr>
        </p:nvSpPr>
        <p:spPr>
          <a:xfrm>
            <a:off x="677334" y="609600"/>
            <a:ext cx="8596668" cy="734170"/>
          </a:xfrm>
        </p:spPr>
        <p:txBody>
          <a:bodyPr>
            <a:normAutofit/>
          </a:bodyPr>
          <a:lstStyle/>
          <a:p>
            <a:pPr algn="ctr"/>
            <a:r>
              <a:rPr lang="hr-HR" sz="2800" dirty="0"/>
              <a:t>Godišnji odmor</a:t>
            </a:r>
          </a:p>
        </p:txBody>
      </p:sp>
      <p:sp>
        <p:nvSpPr>
          <p:cNvPr id="3" name="Rezervirano mjesto sadržaja 2">
            <a:extLst>
              <a:ext uri="{FF2B5EF4-FFF2-40B4-BE49-F238E27FC236}">
                <a16:creationId xmlns:a16="http://schemas.microsoft.com/office/drawing/2014/main" id="{7BEBE771-5D70-4BFC-B1F9-4DA5D188328A}"/>
              </a:ext>
            </a:extLst>
          </p:cNvPr>
          <p:cNvSpPr>
            <a:spLocks noGrp="1"/>
          </p:cNvSpPr>
          <p:nvPr>
            <p:ph idx="1"/>
          </p:nvPr>
        </p:nvSpPr>
        <p:spPr>
          <a:xfrm>
            <a:off x="677334" y="1343771"/>
            <a:ext cx="8596668" cy="4697592"/>
          </a:xfrm>
        </p:spPr>
        <p:txBody>
          <a:bodyPr/>
          <a:lstStyle/>
          <a:p>
            <a:pPr marL="0" indent="0" algn="ctr">
              <a:buNone/>
            </a:pPr>
            <a:endParaRPr lang="hr-HR" sz="1800" b="1" dirty="0">
              <a:solidFill>
                <a:srgbClr val="000000"/>
              </a:solidFill>
              <a:effectLst/>
              <a:latin typeface="Arial" panose="020B0604020202020204" pitchFamily="34" charset="0"/>
              <a:ea typeface="Times New Roman" panose="02020603050405020304" pitchFamily="18" charset="0"/>
            </a:endParaRPr>
          </a:p>
          <a:p>
            <a:pPr marL="0" indent="0" algn="ctr">
              <a:buNone/>
            </a:pPr>
            <a:r>
              <a:rPr lang="hr-HR" b="1" dirty="0">
                <a:solidFill>
                  <a:srgbClr val="000000"/>
                </a:solidFill>
                <a:latin typeface="+mj-lt"/>
                <a:ea typeface="Times New Roman" panose="02020603050405020304" pitchFamily="18" charset="0"/>
              </a:rPr>
              <a:t>Pravilnik o radu</a:t>
            </a:r>
          </a:p>
          <a:p>
            <a:pPr marL="0" indent="0" algn="ctr">
              <a:buNone/>
            </a:pPr>
            <a:r>
              <a:rPr lang="x-none" sz="1800" b="1" dirty="0">
                <a:solidFill>
                  <a:srgbClr val="000000"/>
                </a:solidFill>
                <a:effectLst/>
                <a:latin typeface="+mj-lt"/>
                <a:ea typeface="Times New Roman" panose="02020603050405020304" pitchFamily="18" charset="0"/>
              </a:rPr>
              <a:t>Članak </a:t>
            </a:r>
            <a:r>
              <a:rPr lang="en-GB" sz="1800" b="1" dirty="0">
                <a:solidFill>
                  <a:srgbClr val="000000"/>
                </a:solidFill>
                <a:effectLst/>
                <a:latin typeface="+mj-lt"/>
                <a:ea typeface="Times New Roman" panose="02020603050405020304" pitchFamily="18" charset="0"/>
              </a:rPr>
              <a:t>51</a:t>
            </a:r>
            <a:r>
              <a:rPr lang="x-none" sz="1800" b="1" dirty="0">
                <a:solidFill>
                  <a:srgbClr val="000000"/>
                </a:solidFill>
                <a:effectLst/>
                <a:latin typeface="+mj-lt"/>
                <a:ea typeface="Times New Roman" panose="02020603050405020304" pitchFamily="18" charset="0"/>
              </a:rPr>
              <a:t>.</a:t>
            </a:r>
            <a:endParaRPr lang="hr-HR" sz="1800" dirty="0">
              <a:effectLst/>
              <a:latin typeface="+mj-lt"/>
              <a:ea typeface="Times New Roman" panose="02020603050405020304" pitchFamily="18" charset="0"/>
            </a:endParaRPr>
          </a:p>
          <a:p>
            <a:pPr marL="0" indent="0" algn="just">
              <a:buNone/>
            </a:pPr>
            <a:r>
              <a:rPr lang="hr-HR" sz="1800" dirty="0">
                <a:solidFill>
                  <a:srgbClr val="000000"/>
                </a:solidFill>
                <a:effectLst/>
                <a:latin typeface="+mj-lt"/>
                <a:ea typeface="Times New Roman" panose="02020603050405020304" pitchFamily="18" charset="0"/>
              </a:rPr>
              <a:t>(1) </a:t>
            </a:r>
            <a:r>
              <a:rPr lang="x-none" sz="1800" dirty="0">
                <a:solidFill>
                  <a:srgbClr val="000000"/>
                </a:solidFill>
                <a:effectLst/>
                <a:latin typeface="+mj-lt"/>
                <a:ea typeface="Times New Roman" panose="02020603050405020304" pitchFamily="18" charset="0"/>
              </a:rPr>
              <a:t>Raspored korištenja godišnjih odmora donosi i o rasporedu te trajanju godišnjeg odmora ravnatelj Škole izvješćuje radnika najmanje petnaest (15) dana prije korištenja godišnjeg odmora.</a:t>
            </a:r>
            <a:endParaRPr lang="hr-HR" sz="1800" dirty="0">
              <a:effectLst/>
              <a:latin typeface="+mj-lt"/>
              <a:ea typeface="Times New Roman" panose="02020603050405020304" pitchFamily="18" charset="0"/>
            </a:endParaRPr>
          </a:p>
          <a:p>
            <a:pPr marL="0" indent="0" algn="just">
              <a:buNone/>
            </a:pPr>
            <a:r>
              <a:rPr lang="hr-HR" sz="1800" dirty="0">
                <a:solidFill>
                  <a:srgbClr val="000000"/>
                </a:solidFill>
                <a:effectLst/>
                <a:latin typeface="+mj-lt"/>
                <a:ea typeface="Times New Roman" panose="02020603050405020304" pitchFamily="18" charset="0"/>
              </a:rPr>
              <a:t>(2) Raspored korištenja godišnjih odmora, uz prethodno savjetovanje s Radničkim vijećem odnosno sindikalnim povjerenikom </a:t>
            </a:r>
            <a:r>
              <a:rPr lang="hr-HR" sz="1800" dirty="0">
                <a:effectLst/>
                <a:latin typeface="+mj-lt"/>
                <a:ea typeface="Times New Roman" panose="02020603050405020304" pitchFamily="18" charset="0"/>
              </a:rPr>
              <a:t>s pravima i obvezama</a:t>
            </a:r>
            <a:r>
              <a:rPr lang="hr-HR" sz="1800" dirty="0">
                <a:solidFill>
                  <a:srgbClr val="000000"/>
                </a:solidFill>
                <a:effectLst/>
                <a:latin typeface="+mj-lt"/>
                <a:ea typeface="Times New Roman" panose="02020603050405020304" pitchFamily="18" charset="0"/>
              </a:rPr>
              <a:t>  Radničkog vijeća, ravnatelj Škole treba donijeti najkasnije </a:t>
            </a:r>
            <a:r>
              <a:rPr lang="hr-HR" sz="1800" dirty="0">
                <a:effectLst/>
                <a:latin typeface="+mj-lt"/>
                <a:ea typeface="Times New Roman" panose="02020603050405020304" pitchFamily="18" charset="0"/>
              </a:rPr>
              <a:t>do 30. lipnja tekuće godine</a:t>
            </a:r>
            <a:r>
              <a:rPr lang="hr-HR" sz="1800" dirty="0">
                <a:solidFill>
                  <a:srgbClr val="000000"/>
                </a:solidFill>
                <a:effectLst/>
                <a:latin typeface="+mj-lt"/>
                <a:ea typeface="Times New Roman" panose="02020603050405020304" pitchFamily="18" charset="0"/>
              </a:rPr>
              <a:t>.</a:t>
            </a:r>
            <a:endParaRPr lang="hr-HR" sz="1800" dirty="0">
              <a:effectLst/>
              <a:latin typeface="+mj-lt"/>
              <a:ea typeface="Times New Roman" panose="02020603050405020304" pitchFamily="18" charset="0"/>
            </a:endParaRPr>
          </a:p>
          <a:p>
            <a:pPr marL="0" indent="0" algn="just">
              <a:buNone/>
            </a:pPr>
            <a:r>
              <a:rPr lang="hr-HR" sz="1800" dirty="0">
                <a:solidFill>
                  <a:srgbClr val="000000"/>
                </a:solidFill>
                <a:effectLst/>
                <a:latin typeface="Arial" panose="020B0604020202020204" pitchFamily="34" charset="0"/>
                <a:ea typeface="Times New Roman" panose="02020603050405020304" pitchFamily="18" charset="0"/>
              </a:rPr>
              <a:t> </a:t>
            </a:r>
            <a:endParaRPr lang="hr-HR" sz="1800" dirty="0">
              <a:effectLst/>
              <a:latin typeface="Times New Roman" panose="02020603050405020304" pitchFamily="18" charset="0"/>
              <a:ea typeface="Times New Roman" panose="02020603050405020304" pitchFamily="18" charset="0"/>
            </a:endParaRPr>
          </a:p>
          <a:p>
            <a:endParaRPr lang="hr-HR" dirty="0"/>
          </a:p>
        </p:txBody>
      </p:sp>
    </p:spTree>
    <p:extLst>
      <p:ext uri="{BB962C8B-B14F-4D97-AF65-F5344CB8AC3E}">
        <p14:creationId xmlns:p14="http://schemas.microsoft.com/office/powerpoint/2010/main" val="3933095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48BA528-611F-4D92-B5AA-22C5341F3892}"/>
              </a:ext>
            </a:extLst>
          </p:cNvPr>
          <p:cNvSpPr>
            <a:spLocks noGrp="1"/>
          </p:cNvSpPr>
          <p:nvPr>
            <p:ph type="ctrTitle"/>
          </p:nvPr>
        </p:nvSpPr>
        <p:spPr>
          <a:xfrm>
            <a:off x="1507067" y="763326"/>
            <a:ext cx="7766936" cy="524786"/>
          </a:xfrm>
        </p:spPr>
        <p:txBody>
          <a:bodyPr/>
          <a:lstStyle/>
          <a:p>
            <a:r>
              <a:rPr lang="hr-HR" sz="2800" dirty="0"/>
              <a:t>Korištenje godišnjeg odmora u dijelovima</a:t>
            </a:r>
          </a:p>
        </p:txBody>
      </p:sp>
      <p:sp>
        <p:nvSpPr>
          <p:cNvPr id="3" name="Podnaslov 2">
            <a:extLst>
              <a:ext uri="{FF2B5EF4-FFF2-40B4-BE49-F238E27FC236}">
                <a16:creationId xmlns:a16="http://schemas.microsoft.com/office/drawing/2014/main" id="{BB6B6DAE-B4C7-4DA5-A859-3AB5CC246233}"/>
              </a:ext>
            </a:extLst>
          </p:cNvPr>
          <p:cNvSpPr>
            <a:spLocks noGrp="1"/>
          </p:cNvSpPr>
          <p:nvPr>
            <p:ph type="subTitle" idx="1"/>
          </p:nvPr>
        </p:nvSpPr>
        <p:spPr>
          <a:xfrm>
            <a:off x="1507067" y="2027583"/>
            <a:ext cx="7766936" cy="3120150"/>
          </a:xfrm>
        </p:spPr>
        <p:txBody>
          <a:bodyPr>
            <a:normAutofit/>
          </a:bodyPr>
          <a:lstStyle/>
          <a:p>
            <a:pPr algn="ctr" fontAlgn="base"/>
            <a:r>
              <a:rPr lang="hr-HR" b="0" i="0" u="none" strike="noStrike" dirty="0">
                <a:solidFill>
                  <a:srgbClr val="231F20"/>
                </a:solidFill>
                <a:effectLst/>
                <a:latin typeface="+mj-lt"/>
              </a:rPr>
              <a:t>Temeljni kolektivni ugovor za zaposlenike u javnim službama</a:t>
            </a:r>
          </a:p>
          <a:p>
            <a:pPr algn="ctr" fontAlgn="base"/>
            <a:r>
              <a:rPr lang="hr-HR" b="0" i="0" u="none" strike="noStrike" dirty="0">
                <a:solidFill>
                  <a:srgbClr val="231F20"/>
                </a:solidFill>
                <a:effectLst/>
                <a:latin typeface="+mj-lt"/>
              </a:rPr>
              <a:t>Članak 39.</a:t>
            </a:r>
          </a:p>
          <a:p>
            <a:pPr algn="l" fontAlgn="base"/>
            <a:r>
              <a:rPr lang="hr-HR" b="0" i="0" u="none" strike="noStrike" dirty="0">
                <a:solidFill>
                  <a:srgbClr val="231F20"/>
                </a:solidFill>
                <a:effectLst/>
                <a:latin typeface="+mj-lt"/>
              </a:rPr>
              <a:t>(1) Zaposlenik može koristiti godišnji odmor u dva ili više dijelova, u dogovoru s poslodavcem.</a:t>
            </a:r>
          </a:p>
          <a:p>
            <a:pPr algn="l" fontAlgn="base"/>
            <a:r>
              <a:rPr lang="hr-HR" b="0" i="0" u="none" strike="noStrike" dirty="0">
                <a:solidFill>
                  <a:srgbClr val="231F20"/>
                </a:solidFill>
                <a:effectLst/>
                <a:latin typeface="+mj-lt"/>
              </a:rPr>
              <a:t>(2) Zaposlenik ima pravo koristiti dva puta po jedan dan godišnjeg odmora po želji, uz obvezu da o tome, najmanje dva dana ranije, izvijesti poslodavca ili osobu koju on ovlasti.</a:t>
            </a:r>
          </a:p>
          <a:p>
            <a:endParaRPr lang="hr-HR" dirty="0"/>
          </a:p>
        </p:txBody>
      </p:sp>
    </p:spTree>
    <p:extLst>
      <p:ext uri="{BB962C8B-B14F-4D97-AF65-F5344CB8AC3E}">
        <p14:creationId xmlns:p14="http://schemas.microsoft.com/office/powerpoint/2010/main" val="3086775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F4F599F-7CD2-4395-857F-3F4C3B7D82F6}"/>
              </a:ext>
            </a:extLst>
          </p:cNvPr>
          <p:cNvSpPr>
            <a:spLocks noGrp="1"/>
          </p:cNvSpPr>
          <p:nvPr>
            <p:ph type="ctrTitle"/>
          </p:nvPr>
        </p:nvSpPr>
        <p:spPr>
          <a:xfrm>
            <a:off x="1507067" y="485030"/>
            <a:ext cx="7766936" cy="898497"/>
          </a:xfrm>
        </p:spPr>
        <p:txBody>
          <a:bodyPr/>
          <a:lstStyle/>
          <a:p>
            <a:r>
              <a:rPr lang="hr-HR" sz="2800" dirty="0"/>
              <a:t>Zaduženja učitelja i stručnih suradnika</a:t>
            </a:r>
          </a:p>
        </p:txBody>
      </p:sp>
      <p:sp>
        <p:nvSpPr>
          <p:cNvPr id="3" name="Podnaslov 2">
            <a:extLst>
              <a:ext uri="{FF2B5EF4-FFF2-40B4-BE49-F238E27FC236}">
                <a16:creationId xmlns:a16="http://schemas.microsoft.com/office/drawing/2014/main" id="{8EAE1F57-AD5A-4E45-95C0-DD407509279F}"/>
              </a:ext>
            </a:extLst>
          </p:cNvPr>
          <p:cNvSpPr>
            <a:spLocks noGrp="1"/>
          </p:cNvSpPr>
          <p:nvPr>
            <p:ph type="subTitle" idx="1"/>
          </p:nvPr>
        </p:nvSpPr>
        <p:spPr>
          <a:xfrm>
            <a:off x="1507067" y="1709530"/>
            <a:ext cx="7766936" cy="4663439"/>
          </a:xfrm>
        </p:spPr>
        <p:txBody>
          <a:bodyPr>
            <a:normAutofit fontScale="85000" lnSpcReduction="10000"/>
          </a:bodyPr>
          <a:lstStyle/>
          <a:p>
            <a:pPr lvl="0" algn="l" eaLnBrk="0" hangingPunct="0">
              <a:spcBef>
                <a:spcPts val="0"/>
              </a:spcBef>
              <a:defRPr/>
            </a:pPr>
            <a:r>
              <a:rPr lang="hr-HR" sz="1700" dirty="0">
                <a:solidFill>
                  <a:schemeClr val="tx1"/>
                </a:solidFill>
                <a:latin typeface="+mj-lt"/>
              </a:rPr>
              <a:t>Pravilnik o broju učenika u redovitom i kombiniranom razrednom odjelu i odgojno-obrazovnoj skupini u osnovnoj školi – čl. 3. – čl. 10.</a:t>
            </a:r>
            <a:endParaRPr lang="hr-HR" sz="1700" kern="0" dirty="0">
              <a:solidFill>
                <a:schemeClr val="tx1"/>
              </a:solidFill>
              <a:latin typeface="+mj-lt"/>
              <a:cs typeface="Arial" pitchFamily="34" charset="0"/>
            </a:endParaRPr>
          </a:p>
          <a:p>
            <a:pPr marL="342900" algn="l" eaLnBrk="0" hangingPunct="0">
              <a:spcBef>
                <a:spcPts val="0"/>
              </a:spcBef>
              <a:defRPr/>
            </a:pPr>
            <a:r>
              <a:rPr lang="hr-HR" sz="1700" dirty="0">
                <a:solidFill>
                  <a:schemeClr val="tx1"/>
                </a:solidFill>
                <a:latin typeface="+mj-lt"/>
              </a:rPr>
              <a:t>(Narodne novine, broj 124/09. i 73/10.-ispravak)</a:t>
            </a:r>
          </a:p>
          <a:p>
            <a:pPr marL="342900" algn="l" eaLnBrk="0" hangingPunct="0">
              <a:spcBef>
                <a:spcPts val="0"/>
              </a:spcBef>
              <a:defRPr/>
            </a:pPr>
            <a:endParaRPr lang="hr-HR" sz="1700" dirty="0">
              <a:solidFill>
                <a:schemeClr val="tx1"/>
              </a:solidFill>
              <a:latin typeface="+mj-lt"/>
            </a:endParaRPr>
          </a:p>
          <a:p>
            <a:pPr marL="1588" algn="l" eaLnBrk="0" hangingPunct="0">
              <a:spcBef>
                <a:spcPts val="0"/>
              </a:spcBef>
              <a:defRPr/>
            </a:pPr>
            <a:r>
              <a:rPr lang="hr-HR" sz="1700" dirty="0">
                <a:solidFill>
                  <a:schemeClr val="tx1"/>
                </a:solidFill>
                <a:latin typeface="+mj-lt"/>
              </a:rPr>
              <a:t>Državni pedagoški standard osnovnoškolskog sustava odgoja i </a:t>
            </a:r>
          </a:p>
          <a:p>
            <a:pPr marL="1588" algn="l" eaLnBrk="0" hangingPunct="0">
              <a:spcBef>
                <a:spcPts val="0"/>
              </a:spcBef>
              <a:defRPr/>
            </a:pPr>
            <a:r>
              <a:rPr lang="hr-HR" sz="1700" dirty="0">
                <a:solidFill>
                  <a:schemeClr val="tx1"/>
                </a:solidFill>
                <a:latin typeface="+mj-lt"/>
              </a:rPr>
              <a:t>obrazovanja – čl. 7. – čl. 11.</a:t>
            </a:r>
          </a:p>
          <a:p>
            <a:pPr marL="1588" algn="l" eaLnBrk="0" hangingPunct="0">
              <a:spcBef>
                <a:spcPts val="0"/>
              </a:spcBef>
              <a:defRPr/>
            </a:pPr>
            <a:r>
              <a:rPr lang="hr-HR" sz="1700" dirty="0">
                <a:solidFill>
                  <a:schemeClr val="tx1"/>
                </a:solidFill>
                <a:latin typeface="+mj-lt"/>
              </a:rPr>
              <a:t>(Narodne novine, broj 63/08)</a:t>
            </a:r>
          </a:p>
          <a:p>
            <a:pPr marL="342900" algn="l" eaLnBrk="0" hangingPunct="0">
              <a:spcBef>
                <a:spcPts val="0"/>
              </a:spcBef>
              <a:defRPr/>
            </a:pPr>
            <a:endParaRPr lang="hr-HR" sz="1700" dirty="0">
              <a:solidFill>
                <a:schemeClr val="tx1"/>
              </a:solidFill>
              <a:latin typeface="+mj-lt"/>
            </a:endParaRPr>
          </a:p>
          <a:p>
            <a:pPr algn="l" eaLnBrk="0" hangingPunct="0">
              <a:spcBef>
                <a:spcPct val="20000"/>
              </a:spcBef>
              <a:defRPr/>
            </a:pPr>
            <a:r>
              <a:rPr lang="hr-HR" sz="1700" kern="0" dirty="0">
                <a:solidFill>
                  <a:schemeClr val="tx1"/>
                </a:solidFill>
                <a:latin typeface="+mj-lt"/>
                <a:cs typeface="Arial" pitchFamily="34" charset="0"/>
              </a:rPr>
              <a:t>Rješenje o broju razrednih odjela</a:t>
            </a:r>
          </a:p>
          <a:p>
            <a:pPr algn="l" eaLnBrk="0" hangingPunct="0">
              <a:spcBef>
                <a:spcPct val="20000"/>
              </a:spcBef>
              <a:defRPr/>
            </a:pPr>
            <a:endParaRPr lang="hr-HR" sz="1700" kern="0" dirty="0">
              <a:solidFill>
                <a:schemeClr val="tx1"/>
              </a:solidFill>
              <a:latin typeface="+mj-lt"/>
              <a:cs typeface="Arial" pitchFamily="34" charset="0"/>
            </a:endParaRPr>
          </a:p>
          <a:p>
            <a:pPr marR="0" lvl="0" algn="l" defTabSz="914400" rtl="0" eaLnBrk="0" fontAlgn="base" latinLnBrk="0" hangingPunct="0">
              <a:lnSpc>
                <a:spcPct val="100000"/>
              </a:lnSpc>
              <a:spcBef>
                <a:spcPts val="0"/>
              </a:spcBef>
              <a:spcAft>
                <a:spcPct val="0"/>
              </a:spcAft>
              <a:buClrTx/>
              <a:buSzTx/>
              <a:tabLst/>
              <a:defRPr/>
            </a:pPr>
            <a:r>
              <a:rPr kumimoji="0" lang="hr-HR" sz="1700" b="1" i="0" u="none" strike="noStrike" kern="0" cap="none" spc="0" normalizeH="0" baseline="0" noProof="0" dirty="0">
                <a:ln>
                  <a:noFill/>
                </a:ln>
                <a:solidFill>
                  <a:schemeClr val="tx1"/>
                </a:solidFill>
                <a:effectLst/>
                <a:uLnTx/>
                <a:uFillTx/>
                <a:latin typeface="+mj-lt"/>
                <a:cs typeface="Arial" pitchFamily="34" charset="0"/>
              </a:rPr>
              <a:t>ZAKON O ODGOJU I OBRAZOVANJU U OSNOVNOJ I SREDNJOJ ŠKOLI – članak 104.</a:t>
            </a:r>
            <a:endParaRPr kumimoji="0" lang="en-US" sz="1700" b="1" i="0" u="none" strike="noStrike" kern="0" cap="none" spc="0" normalizeH="0" baseline="0" noProof="0" dirty="0">
              <a:ln>
                <a:noFill/>
              </a:ln>
              <a:solidFill>
                <a:schemeClr val="tx1"/>
              </a:solidFill>
              <a:effectLst/>
              <a:uLnTx/>
              <a:uFillTx/>
              <a:latin typeface="+mj-lt"/>
              <a:cs typeface="Arial" pitchFamily="34" charset="0"/>
            </a:endParaRPr>
          </a:p>
          <a:p>
            <a:pPr lvl="0" algn="l" eaLnBrk="0" hangingPunct="0">
              <a:spcBef>
                <a:spcPts val="0"/>
              </a:spcBef>
              <a:defRPr/>
            </a:pPr>
            <a:r>
              <a:rPr kumimoji="0" lang="hr-HR" sz="1700" b="1" i="0" u="none" strike="noStrike" kern="0" cap="none" spc="0" normalizeH="0" baseline="0" noProof="0" dirty="0">
                <a:ln>
                  <a:noFill/>
                </a:ln>
                <a:solidFill>
                  <a:schemeClr val="tx1"/>
                </a:solidFill>
                <a:effectLst/>
                <a:uLnTx/>
                <a:uFillTx/>
                <a:latin typeface="+mj-lt"/>
                <a:cs typeface="Arial" pitchFamily="34" charset="0"/>
              </a:rPr>
              <a:t>	(Narodne novine, broj</a:t>
            </a:r>
            <a:r>
              <a:rPr kumimoji="0" lang="hr-HR" sz="1700" b="1" i="1" u="none" strike="noStrike" kern="0" cap="none" spc="0" normalizeH="0" baseline="0" noProof="0" dirty="0">
                <a:ln>
                  <a:noFill/>
                </a:ln>
                <a:solidFill>
                  <a:schemeClr val="tx1"/>
                </a:solidFill>
                <a:effectLst/>
                <a:uLnTx/>
                <a:uFillTx/>
                <a:latin typeface="+mj-lt"/>
                <a:cs typeface="Arial" pitchFamily="34" charset="0"/>
              </a:rPr>
              <a:t> </a:t>
            </a:r>
            <a:r>
              <a:rPr kumimoji="0" lang="hr-HR" sz="1700" b="1" i="0" u="none" strike="noStrike" kern="0" cap="none" spc="0" normalizeH="0" baseline="0" noProof="0" dirty="0">
                <a:ln>
                  <a:noFill/>
                </a:ln>
                <a:solidFill>
                  <a:schemeClr val="tx1"/>
                </a:solidFill>
                <a:effectLst/>
                <a:uLnTx/>
                <a:uFillTx/>
                <a:latin typeface="+mj-lt"/>
                <a:cs typeface="Arial" pitchFamily="34" charset="0"/>
              </a:rPr>
              <a:t>87/08, 86/09, 92/10, 105/10, 90/11, 5/12, 16/12, 86/12, 126/12, 94/13, 152/14</a:t>
            </a:r>
            <a:r>
              <a:rPr lang="en-US" sz="1700" kern="0" dirty="0">
                <a:solidFill>
                  <a:schemeClr val="tx1"/>
                </a:solidFill>
                <a:latin typeface="+mj-lt"/>
                <a:cs typeface="Arial" pitchFamily="34" charset="0"/>
              </a:rPr>
              <a:t>,</a:t>
            </a:r>
            <a:r>
              <a:rPr kumimoji="0" lang="hr-HR" sz="1700" b="1" i="0" u="none" strike="noStrike" kern="0" cap="none" spc="0" normalizeH="0" baseline="0" noProof="0" dirty="0">
                <a:ln>
                  <a:noFill/>
                </a:ln>
                <a:solidFill>
                  <a:schemeClr val="tx1"/>
                </a:solidFill>
                <a:effectLst/>
                <a:uLnTx/>
                <a:uFillTx/>
                <a:latin typeface="+mj-lt"/>
                <a:cs typeface="Arial" pitchFamily="34" charset="0"/>
              </a:rPr>
              <a:t> 7/17</a:t>
            </a:r>
            <a:r>
              <a:rPr lang="hr-HR" sz="1700" kern="0" dirty="0">
                <a:solidFill>
                  <a:schemeClr val="tx1"/>
                </a:solidFill>
                <a:latin typeface="+mj-lt"/>
                <a:cs typeface="Arial" pitchFamily="34" charset="0"/>
              </a:rPr>
              <a:t>,</a:t>
            </a:r>
            <a:r>
              <a:rPr kumimoji="0" lang="en-US" sz="1700" b="1" i="0" u="none" strike="noStrike" kern="0" cap="none" spc="0" normalizeH="0" baseline="0" noProof="0" dirty="0">
                <a:ln>
                  <a:noFill/>
                </a:ln>
                <a:solidFill>
                  <a:schemeClr val="tx1"/>
                </a:solidFill>
                <a:effectLst/>
                <a:uLnTx/>
                <a:uFillTx/>
                <a:latin typeface="+mj-lt"/>
                <a:cs typeface="Arial" pitchFamily="34" charset="0"/>
              </a:rPr>
              <a:t> 68/18</a:t>
            </a:r>
            <a:r>
              <a:rPr kumimoji="0" lang="hr-HR" sz="1700" b="1" i="0" u="none" strike="noStrike" kern="0" cap="none" spc="0" normalizeH="0" baseline="0" noProof="0" dirty="0">
                <a:ln>
                  <a:noFill/>
                </a:ln>
                <a:solidFill>
                  <a:schemeClr val="tx1"/>
                </a:solidFill>
                <a:effectLst/>
                <a:uLnTx/>
                <a:uFillTx/>
                <a:latin typeface="+mj-lt"/>
                <a:cs typeface="Arial" pitchFamily="34" charset="0"/>
              </a:rPr>
              <a:t>, 98/19</a:t>
            </a:r>
            <a:r>
              <a:rPr lang="hr-HR" sz="1700" kern="0" dirty="0">
                <a:solidFill>
                  <a:schemeClr val="tx1"/>
                </a:solidFill>
                <a:latin typeface="+mj-lt"/>
                <a:cs typeface="Arial" pitchFamily="34" charset="0"/>
              </a:rPr>
              <a:t>,</a:t>
            </a:r>
            <a:r>
              <a:rPr kumimoji="0" lang="hr-HR" sz="1700" b="1" i="0" u="none" strike="noStrike" kern="0" cap="none" spc="0" normalizeH="0" baseline="0" noProof="0" dirty="0">
                <a:ln>
                  <a:noFill/>
                </a:ln>
                <a:solidFill>
                  <a:schemeClr val="tx1"/>
                </a:solidFill>
                <a:effectLst/>
                <a:uLnTx/>
                <a:uFillTx/>
                <a:latin typeface="+mj-lt"/>
                <a:cs typeface="Arial" pitchFamily="34" charset="0"/>
              </a:rPr>
              <a:t> 64/20, 151/22, 155/23 i 156/23)</a:t>
            </a:r>
            <a:r>
              <a:rPr lang="hr-HR" sz="1700" dirty="0">
                <a:solidFill>
                  <a:schemeClr val="tx1"/>
                </a:solidFill>
                <a:latin typeface="+mj-lt"/>
              </a:rPr>
              <a:t>.</a:t>
            </a:r>
            <a:endParaRPr kumimoji="0" lang="hr-HR" sz="1700" b="1" i="0" u="none" strike="noStrike" kern="0" cap="none" spc="0" normalizeH="0" baseline="0" noProof="0" dirty="0">
              <a:ln>
                <a:noFill/>
              </a:ln>
              <a:solidFill>
                <a:schemeClr val="tx1"/>
              </a:solidFill>
              <a:effectLst/>
              <a:uLnTx/>
              <a:uFillTx/>
              <a:latin typeface="+mj-lt"/>
              <a:cs typeface="Arial" pitchFamily="34" charset="0"/>
            </a:endParaRPr>
          </a:p>
          <a:p>
            <a:pPr marR="0" lvl="0" algn="l" defTabSz="914400" rtl="0" eaLnBrk="0" fontAlgn="base" latinLnBrk="0" hangingPunct="0">
              <a:lnSpc>
                <a:spcPct val="100000"/>
              </a:lnSpc>
              <a:spcBef>
                <a:spcPct val="20000"/>
              </a:spcBef>
              <a:spcAft>
                <a:spcPct val="0"/>
              </a:spcAft>
              <a:buClrTx/>
              <a:buSzTx/>
              <a:tabLst/>
              <a:defRPr/>
            </a:pPr>
            <a:endParaRPr kumimoji="0" lang="hr-HR" sz="1700" b="1" i="0" u="none" strike="noStrike" kern="0" cap="none" spc="0" normalizeH="0" baseline="0" noProof="0" dirty="0">
              <a:ln>
                <a:noFill/>
              </a:ln>
              <a:solidFill>
                <a:schemeClr val="tx1"/>
              </a:solidFill>
              <a:effectLst/>
              <a:uLnTx/>
              <a:uFillTx/>
              <a:latin typeface="+mj-lt"/>
              <a:cs typeface="Arial" pitchFamily="34" charset="0"/>
            </a:endParaRPr>
          </a:p>
          <a:p>
            <a:pPr algn="l"/>
            <a:r>
              <a:rPr lang="hr-HR" sz="1700" dirty="0">
                <a:solidFill>
                  <a:schemeClr val="tx1"/>
                </a:solidFill>
                <a:latin typeface="+mj-lt"/>
              </a:rPr>
              <a:t>PRAVILNIK O TJEDNIM RADNIM OBVEZAMA UČITELJA I STRUČNIH SURADNIKA U OSNOVNOJ ŠKOLI</a:t>
            </a:r>
            <a:r>
              <a:rPr lang="hr-HR" sz="1700" kern="0" dirty="0">
                <a:solidFill>
                  <a:schemeClr val="tx1"/>
                </a:solidFill>
                <a:latin typeface="+mj-lt"/>
                <a:cs typeface="Arial" pitchFamily="34" charset="0"/>
              </a:rPr>
              <a:t> –</a:t>
            </a:r>
            <a:r>
              <a:rPr lang="hr-HR" sz="1700" dirty="0">
                <a:solidFill>
                  <a:schemeClr val="tx1"/>
                </a:solidFill>
                <a:latin typeface="+mj-lt"/>
              </a:rPr>
              <a:t> od čl. 1. do čl. 23.</a:t>
            </a:r>
          </a:p>
          <a:p>
            <a:pPr marL="363538" algn="l"/>
            <a:r>
              <a:rPr lang="hr-HR" sz="1700" dirty="0">
                <a:solidFill>
                  <a:schemeClr val="tx1"/>
                </a:solidFill>
                <a:latin typeface="+mj-lt"/>
              </a:rPr>
              <a:t>(Narodne novine, broj 34/14, 40/14.-ispravak, 103/14 i 102/19)</a:t>
            </a:r>
            <a:endParaRPr kumimoji="0" lang="hr-HR" sz="1700" b="1" i="0" u="none" strike="noStrike" kern="0" cap="none" spc="0" normalizeH="0" baseline="0" noProof="0" dirty="0">
              <a:ln>
                <a:noFill/>
              </a:ln>
              <a:solidFill>
                <a:schemeClr val="tx1"/>
              </a:solidFill>
              <a:effectLst/>
              <a:uLnTx/>
              <a:uFillTx/>
              <a:latin typeface="+mj-lt"/>
              <a:cs typeface="Arial" pitchFamily="34" charset="0"/>
            </a:endParaRPr>
          </a:p>
          <a:p>
            <a:pPr marR="0" lvl="0" algn="l" defTabSz="914400" rtl="0" eaLnBrk="0" fontAlgn="base" latinLnBrk="0" hangingPunct="0">
              <a:lnSpc>
                <a:spcPct val="100000"/>
              </a:lnSpc>
              <a:spcBef>
                <a:spcPct val="20000"/>
              </a:spcBef>
              <a:spcAft>
                <a:spcPct val="0"/>
              </a:spcAft>
              <a:buClrTx/>
              <a:buSzTx/>
              <a:tabLst/>
              <a:defRPr/>
            </a:pPr>
            <a:endParaRPr kumimoji="0" lang="hr-HR" sz="1700" b="1" i="0" u="none" strike="noStrike" kern="0" cap="none" spc="0" normalizeH="0" baseline="0" noProof="0" dirty="0">
              <a:ln>
                <a:noFill/>
              </a:ln>
              <a:solidFill>
                <a:schemeClr val="tx1"/>
              </a:solidFill>
              <a:effectLst/>
              <a:uLnTx/>
              <a:uFillTx/>
              <a:latin typeface="+mj-lt"/>
              <a:cs typeface="Arial" pitchFamily="34" charset="0"/>
            </a:endParaRPr>
          </a:p>
          <a:p>
            <a:pPr marR="0" lvl="0" algn="l" defTabSz="914400" rtl="0" eaLnBrk="0" fontAlgn="base" latinLnBrk="0" hangingPunct="0">
              <a:lnSpc>
                <a:spcPct val="100000"/>
              </a:lnSpc>
              <a:spcBef>
                <a:spcPts val="0"/>
              </a:spcBef>
              <a:spcAft>
                <a:spcPct val="0"/>
              </a:spcAft>
              <a:buClrTx/>
              <a:buSzTx/>
              <a:tabLst/>
              <a:defRPr/>
            </a:pPr>
            <a:r>
              <a:rPr kumimoji="0" lang="hr-HR" sz="1700" b="1" i="0" u="none" strike="noStrike" kern="0" cap="none" spc="0" normalizeH="0" baseline="0" noProof="0" dirty="0">
                <a:ln>
                  <a:noFill/>
                </a:ln>
                <a:solidFill>
                  <a:schemeClr val="tx1"/>
                </a:solidFill>
                <a:effectLst/>
                <a:uLnTx/>
                <a:uFillTx/>
                <a:latin typeface="+mj-lt"/>
                <a:cs typeface="Arial" pitchFamily="34" charset="0"/>
              </a:rPr>
              <a:t>NASTAVNI PLAN I PROGRAM ZA OSNOVNU ŠKOLU</a:t>
            </a:r>
            <a:endParaRPr kumimoji="0" lang="en-US" sz="1700" b="0" i="0" u="none" strike="noStrike" kern="0" cap="none" spc="0" normalizeH="0" baseline="0" noProof="0" dirty="0">
              <a:ln>
                <a:noFill/>
              </a:ln>
              <a:solidFill>
                <a:schemeClr val="tx1"/>
              </a:solidFill>
              <a:effectLst/>
              <a:uLnTx/>
              <a:uFillTx/>
              <a:latin typeface="+mj-lt"/>
              <a:cs typeface="Arial" pitchFamily="34" charset="0"/>
            </a:endParaRPr>
          </a:p>
          <a:p>
            <a:pPr marR="0" lvl="0" algn="l" defTabSz="914400" rtl="0" eaLnBrk="0" fontAlgn="base" latinLnBrk="0" hangingPunct="0">
              <a:lnSpc>
                <a:spcPct val="100000"/>
              </a:lnSpc>
              <a:spcBef>
                <a:spcPts val="0"/>
              </a:spcBef>
              <a:spcAft>
                <a:spcPct val="0"/>
              </a:spcAft>
              <a:buClrTx/>
              <a:buSzTx/>
              <a:tabLst/>
              <a:defRPr/>
            </a:pPr>
            <a:r>
              <a:rPr kumimoji="0" lang="hr-HR" sz="1700" b="1" i="0" u="none" strike="noStrike" kern="0" cap="none" spc="0" normalizeH="0" baseline="0" noProof="0" dirty="0">
                <a:ln>
                  <a:noFill/>
                </a:ln>
                <a:solidFill>
                  <a:schemeClr val="tx1"/>
                </a:solidFill>
                <a:effectLst/>
                <a:uLnTx/>
                <a:uFillTx/>
                <a:latin typeface="+mj-lt"/>
                <a:cs typeface="Arial" pitchFamily="34" charset="0"/>
              </a:rPr>
              <a:t>	(Narodne novine, broj</a:t>
            </a:r>
            <a:r>
              <a:rPr kumimoji="0" lang="hr-HR" sz="1700" b="0" i="1" u="none" strike="noStrike" kern="0" cap="none" spc="0" normalizeH="0" baseline="0" noProof="0" dirty="0">
                <a:ln>
                  <a:noFill/>
                </a:ln>
                <a:solidFill>
                  <a:schemeClr val="tx1"/>
                </a:solidFill>
                <a:effectLst/>
                <a:uLnTx/>
                <a:uFillTx/>
                <a:latin typeface="+mj-lt"/>
                <a:cs typeface="Arial" pitchFamily="34" charset="0"/>
              </a:rPr>
              <a:t> </a:t>
            </a:r>
            <a:r>
              <a:rPr kumimoji="0" lang="hr-HR" sz="1700" b="1" i="0" u="none" strike="noStrike" kern="0" cap="none" spc="0" normalizeH="0" baseline="0" noProof="0" dirty="0">
                <a:ln>
                  <a:noFill/>
                </a:ln>
                <a:solidFill>
                  <a:schemeClr val="tx1"/>
                </a:solidFill>
                <a:effectLst/>
                <a:uLnTx/>
                <a:uFillTx/>
                <a:latin typeface="+mj-lt"/>
                <a:cs typeface="Arial" pitchFamily="34" charset="0"/>
              </a:rPr>
              <a:t>102/06)</a:t>
            </a:r>
          </a:p>
          <a:p>
            <a:endParaRPr lang="hr-HR" dirty="0"/>
          </a:p>
        </p:txBody>
      </p:sp>
    </p:spTree>
    <p:extLst>
      <p:ext uri="{BB962C8B-B14F-4D97-AF65-F5344CB8AC3E}">
        <p14:creationId xmlns:p14="http://schemas.microsoft.com/office/powerpoint/2010/main" val="3011481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2FC17EC-E757-44BF-89CB-8A62B56F3710}"/>
              </a:ext>
            </a:extLst>
          </p:cNvPr>
          <p:cNvSpPr>
            <a:spLocks noGrp="1"/>
          </p:cNvSpPr>
          <p:nvPr>
            <p:ph type="ctrTitle"/>
          </p:nvPr>
        </p:nvSpPr>
        <p:spPr>
          <a:xfrm>
            <a:off x="1507067" y="787179"/>
            <a:ext cx="7766936" cy="747423"/>
          </a:xfrm>
        </p:spPr>
        <p:txBody>
          <a:bodyPr/>
          <a:lstStyle/>
          <a:p>
            <a:r>
              <a:rPr lang="hr-HR" sz="2800" dirty="0"/>
              <a:t>Zaduženja učitelja i stručnih suradnika</a:t>
            </a:r>
          </a:p>
        </p:txBody>
      </p:sp>
      <p:sp>
        <p:nvSpPr>
          <p:cNvPr id="3" name="Podnaslov 2">
            <a:extLst>
              <a:ext uri="{FF2B5EF4-FFF2-40B4-BE49-F238E27FC236}">
                <a16:creationId xmlns:a16="http://schemas.microsoft.com/office/drawing/2014/main" id="{FFF52FC4-47FA-4A0C-9CC3-1C87E1C8EBB7}"/>
              </a:ext>
            </a:extLst>
          </p:cNvPr>
          <p:cNvSpPr>
            <a:spLocks noGrp="1"/>
          </p:cNvSpPr>
          <p:nvPr>
            <p:ph type="subTitle" idx="1"/>
          </p:nvPr>
        </p:nvSpPr>
        <p:spPr>
          <a:xfrm>
            <a:off x="1507067" y="1860605"/>
            <a:ext cx="7766936" cy="4412974"/>
          </a:xfrm>
        </p:spPr>
        <p:txBody>
          <a:bodyPr>
            <a:normAutofit lnSpcReduction="10000"/>
          </a:bodyPr>
          <a:lstStyle/>
          <a:p>
            <a:pPr lvl="0" algn="l" eaLnBrk="0" hangingPunct="0">
              <a:spcBef>
                <a:spcPts val="0"/>
              </a:spcBef>
              <a:defRPr/>
            </a:pPr>
            <a:r>
              <a:rPr lang="hr-HR" sz="1600" kern="0" dirty="0">
                <a:solidFill>
                  <a:schemeClr val="tx1"/>
                </a:solidFill>
                <a:latin typeface="+mj-lt"/>
                <a:cs typeface="Arial" pitchFamily="34" charset="0"/>
              </a:rPr>
              <a:t>KOLEKTIVNI UGOVOR ZA ZAPOSLENIKE U OSNOVNOŠKOLSKIM </a:t>
            </a:r>
          </a:p>
          <a:p>
            <a:pPr lvl="0" algn="l" eaLnBrk="0" hangingPunct="0">
              <a:spcBef>
                <a:spcPts val="0"/>
              </a:spcBef>
              <a:defRPr/>
            </a:pPr>
            <a:r>
              <a:rPr lang="hr-HR" sz="1600" kern="0" dirty="0">
                <a:solidFill>
                  <a:schemeClr val="tx1"/>
                </a:solidFill>
                <a:latin typeface="+mj-lt"/>
                <a:cs typeface="Arial" pitchFamily="34" charset="0"/>
              </a:rPr>
              <a:t>	USTANOVAMA – čl. 38., </a:t>
            </a:r>
            <a:r>
              <a:rPr lang="hr-HR" sz="1600" i="1" kern="0" dirty="0">
                <a:solidFill>
                  <a:schemeClr val="tx1"/>
                </a:solidFill>
                <a:latin typeface="+mj-lt"/>
                <a:cs typeface="Arial" pitchFamily="34" charset="0"/>
              </a:rPr>
              <a:t>42. i 56</a:t>
            </a:r>
            <a:r>
              <a:rPr lang="hr-HR" sz="1600" kern="0" dirty="0">
                <a:solidFill>
                  <a:schemeClr val="tx1"/>
                </a:solidFill>
                <a:latin typeface="+mj-lt"/>
                <a:cs typeface="Arial" pitchFamily="34" charset="0"/>
              </a:rPr>
              <a:t>. </a:t>
            </a:r>
            <a:endParaRPr lang="en-US" sz="1600" b="0" kern="0" dirty="0">
              <a:solidFill>
                <a:schemeClr val="tx1"/>
              </a:solidFill>
              <a:latin typeface="+mj-lt"/>
              <a:cs typeface="Arial" pitchFamily="34" charset="0"/>
            </a:endParaRPr>
          </a:p>
          <a:p>
            <a:pPr lvl="0" algn="l" eaLnBrk="0" hangingPunct="0">
              <a:spcBef>
                <a:spcPts val="0"/>
              </a:spcBef>
              <a:defRPr/>
            </a:pPr>
            <a:r>
              <a:rPr lang="hr-HR" sz="1600" kern="0" dirty="0">
                <a:solidFill>
                  <a:schemeClr val="tx1"/>
                </a:solidFill>
                <a:latin typeface="+mj-lt"/>
                <a:cs typeface="Arial" pitchFamily="34" charset="0"/>
              </a:rPr>
              <a:t>	(Narodne novine, broj</a:t>
            </a:r>
            <a:r>
              <a:rPr lang="hr-HR" sz="1600" b="0" i="1" kern="0" dirty="0">
                <a:solidFill>
                  <a:schemeClr val="tx1"/>
                </a:solidFill>
                <a:latin typeface="+mj-lt"/>
                <a:cs typeface="Arial" pitchFamily="34" charset="0"/>
              </a:rPr>
              <a:t> </a:t>
            </a:r>
            <a:r>
              <a:rPr lang="hr-HR" sz="1600" kern="0" dirty="0">
                <a:solidFill>
                  <a:schemeClr val="tx1"/>
                </a:solidFill>
                <a:latin typeface="+mj-lt"/>
                <a:cs typeface="Arial" pitchFamily="34" charset="0"/>
              </a:rPr>
              <a:t>51/18) </a:t>
            </a:r>
          </a:p>
          <a:p>
            <a:pPr lvl="0" algn="l" eaLnBrk="0" hangingPunct="0">
              <a:spcBef>
                <a:spcPts val="0"/>
              </a:spcBef>
              <a:defRPr/>
            </a:pPr>
            <a:endParaRPr lang="hr-HR" sz="1600" kern="0" dirty="0">
              <a:solidFill>
                <a:schemeClr val="tx1"/>
              </a:solidFill>
              <a:latin typeface="+mj-lt"/>
              <a:cs typeface="Arial" pitchFamily="34" charset="0"/>
            </a:endParaRPr>
          </a:p>
          <a:p>
            <a:pPr lvl="0" algn="l" eaLnBrk="0" hangingPunct="0">
              <a:spcBef>
                <a:spcPct val="20000"/>
              </a:spcBef>
              <a:defRPr/>
            </a:pPr>
            <a:r>
              <a:rPr lang="hr-HR" sz="1600" kern="0" dirty="0">
                <a:solidFill>
                  <a:schemeClr val="tx1"/>
                </a:solidFill>
                <a:latin typeface="+mj-lt"/>
                <a:cs typeface="Arial" pitchFamily="34" charset="0"/>
              </a:rPr>
              <a:t>Pravilnik o postupku utvrđivanja psihofizičkog stanja djeteta, učenika te sastavu stručnih povjerenstava – čl. 4. </a:t>
            </a:r>
            <a:r>
              <a:rPr lang="hr-HR" sz="1600" i="1" kern="0" dirty="0">
                <a:solidFill>
                  <a:schemeClr val="tx1"/>
                </a:solidFill>
                <a:latin typeface="+mj-lt"/>
                <a:cs typeface="Arial" pitchFamily="34" charset="0"/>
              </a:rPr>
              <a:t>(čl. 5. i čl.19. st. 7. Pravilnika)</a:t>
            </a:r>
          </a:p>
          <a:p>
            <a:pPr marL="342900" lvl="0" algn="l" eaLnBrk="0" hangingPunct="0">
              <a:spcBef>
                <a:spcPct val="20000"/>
              </a:spcBef>
              <a:defRPr/>
            </a:pPr>
            <a:r>
              <a:rPr lang="hr-HR" sz="1600" kern="0" dirty="0">
                <a:solidFill>
                  <a:schemeClr val="tx1"/>
                </a:solidFill>
                <a:latin typeface="+mj-lt"/>
                <a:cs typeface="Arial" pitchFamily="34" charset="0"/>
              </a:rPr>
              <a:t>(Narodne novine, broj 67/14 i 63/20)</a:t>
            </a:r>
          </a:p>
          <a:p>
            <a:pPr marL="342900" lvl="0" algn="l" eaLnBrk="0" hangingPunct="0">
              <a:spcBef>
                <a:spcPct val="20000"/>
              </a:spcBef>
              <a:defRPr/>
            </a:pPr>
            <a:endParaRPr lang="hr-HR" sz="1600" kern="0" dirty="0">
              <a:solidFill>
                <a:schemeClr val="tx1"/>
              </a:solidFill>
              <a:latin typeface="+mj-lt"/>
              <a:cs typeface="Arial" pitchFamily="34" charset="0"/>
            </a:endParaRPr>
          </a:p>
          <a:p>
            <a:pPr lvl="0" algn="l" eaLnBrk="0" hangingPunct="0">
              <a:spcBef>
                <a:spcPts val="0"/>
              </a:spcBef>
              <a:defRPr/>
            </a:pPr>
            <a:r>
              <a:rPr lang="hr-HR" sz="1600" kern="0" dirty="0">
                <a:solidFill>
                  <a:schemeClr val="tx1"/>
                </a:solidFill>
                <a:latin typeface="+mj-lt"/>
                <a:cs typeface="Arial" pitchFamily="34" charset="0"/>
              </a:rPr>
              <a:t>TEMELJNI KOLEKTIVNI UGOVOR ZA SLUŽBENIKE I NAMJEŠTENIKE U JAVNIM SLUŽBAMA</a:t>
            </a:r>
            <a:endParaRPr lang="en-US" sz="1600" b="0" kern="0" dirty="0">
              <a:solidFill>
                <a:schemeClr val="tx1"/>
              </a:solidFill>
              <a:latin typeface="+mj-lt"/>
              <a:cs typeface="Arial" pitchFamily="34" charset="0"/>
            </a:endParaRPr>
          </a:p>
          <a:p>
            <a:pPr lvl="0" algn="l" eaLnBrk="0" hangingPunct="0">
              <a:spcBef>
                <a:spcPts val="0"/>
              </a:spcBef>
              <a:defRPr/>
            </a:pPr>
            <a:r>
              <a:rPr lang="hr-HR" sz="1600" kern="0" dirty="0">
                <a:solidFill>
                  <a:schemeClr val="tx1"/>
                </a:solidFill>
                <a:latin typeface="+mj-lt"/>
                <a:cs typeface="Arial" pitchFamily="34" charset="0"/>
              </a:rPr>
              <a:t>	(Narodne novine, broj</a:t>
            </a:r>
            <a:r>
              <a:rPr lang="hr-HR" sz="1600" b="0" i="1" kern="0" dirty="0">
                <a:solidFill>
                  <a:schemeClr val="tx1"/>
                </a:solidFill>
                <a:latin typeface="+mj-lt"/>
                <a:cs typeface="Arial" pitchFamily="34" charset="0"/>
              </a:rPr>
              <a:t> </a:t>
            </a:r>
            <a:r>
              <a:rPr lang="hr-HR" sz="1600" kern="0" dirty="0">
                <a:solidFill>
                  <a:schemeClr val="tx1"/>
                </a:solidFill>
                <a:latin typeface="+mj-lt"/>
                <a:cs typeface="Arial" pitchFamily="34" charset="0"/>
              </a:rPr>
              <a:t>29/24)</a:t>
            </a:r>
            <a:endParaRPr kumimoji="0" lang="hr-HR" sz="1600" b="1" i="0" u="none" strike="noStrike" kern="0" cap="none" spc="0" normalizeH="0" baseline="0" noProof="0" dirty="0">
              <a:ln>
                <a:noFill/>
              </a:ln>
              <a:solidFill>
                <a:schemeClr val="tx1"/>
              </a:solidFill>
              <a:effectLst/>
              <a:uLnTx/>
              <a:uFillTx/>
              <a:latin typeface="+mj-lt"/>
              <a:cs typeface="Arial" pitchFamily="34" charset="0"/>
            </a:endParaRPr>
          </a:p>
          <a:p>
            <a:pPr marR="0" lvl="0" algn="l" defTabSz="914400" rtl="0" eaLnBrk="0" fontAlgn="base" latinLnBrk="0" hangingPunct="0">
              <a:lnSpc>
                <a:spcPct val="100000"/>
              </a:lnSpc>
              <a:spcBef>
                <a:spcPts val="0"/>
              </a:spcBef>
              <a:spcAft>
                <a:spcPct val="0"/>
              </a:spcAft>
              <a:buClrTx/>
              <a:buSzTx/>
              <a:tabLst/>
              <a:defRPr/>
            </a:pPr>
            <a:endParaRPr lang="hr-HR" sz="1600" kern="0" dirty="0">
              <a:solidFill>
                <a:schemeClr val="tx1"/>
              </a:solidFill>
              <a:latin typeface="+mj-lt"/>
              <a:cs typeface="Arial" pitchFamily="34" charset="0"/>
            </a:endParaRPr>
          </a:p>
          <a:p>
            <a:pPr marR="0" lvl="0" algn="l" defTabSz="914400" rtl="0" eaLnBrk="0" fontAlgn="base" latinLnBrk="0" hangingPunct="0">
              <a:lnSpc>
                <a:spcPct val="100000"/>
              </a:lnSpc>
              <a:spcBef>
                <a:spcPts val="0"/>
              </a:spcBef>
              <a:spcAft>
                <a:spcPct val="0"/>
              </a:spcAft>
              <a:buClrTx/>
              <a:buSzTx/>
              <a:tabLst/>
              <a:defRPr/>
            </a:pPr>
            <a:r>
              <a:rPr kumimoji="0" lang="hr-HR" sz="1600" b="1" i="1" u="none" strike="noStrike" kern="0" cap="none" spc="0" normalizeH="0" baseline="0" noProof="0" dirty="0">
                <a:ln>
                  <a:noFill/>
                </a:ln>
                <a:solidFill>
                  <a:schemeClr val="tx1"/>
                </a:solidFill>
                <a:effectLst/>
                <a:uLnTx/>
                <a:uFillTx/>
                <a:latin typeface="+mj-lt"/>
                <a:cs typeface="Arial" pitchFamily="34" charset="0"/>
              </a:rPr>
              <a:t>ZAKON O RADU</a:t>
            </a:r>
            <a:endParaRPr kumimoji="0" lang="en-US" sz="1600" b="1" i="1" u="none" strike="noStrike" kern="0" cap="none" spc="0" normalizeH="0" baseline="0" noProof="0" dirty="0">
              <a:ln>
                <a:noFill/>
              </a:ln>
              <a:solidFill>
                <a:schemeClr val="tx1"/>
              </a:solidFill>
              <a:effectLst/>
              <a:uLnTx/>
              <a:uFillTx/>
              <a:latin typeface="+mj-lt"/>
              <a:cs typeface="Arial" pitchFamily="34" charset="0"/>
            </a:endParaRPr>
          </a:p>
          <a:p>
            <a:pPr marR="0" lvl="0" algn="l" defTabSz="914400" rtl="0" eaLnBrk="0" fontAlgn="base" latinLnBrk="0" hangingPunct="0">
              <a:lnSpc>
                <a:spcPct val="100000"/>
              </a:lnSpc>
              <a:spcBef>
                <a:spcPts val="0"/>
              </a:spcBef>
              <a:spcAft>
                <a:spcPct val="0"/>
              </a:spcAft>
              <a:buClrTx/>
              <a:buSzTx/>
              <a:tabLst/>
              <a:defRPr/>
            </a:pPr>
            <a:r>
              <a:rPr kumimoji="0" lang="hr-HR" sz="1600" b="1" i="1" u="none" strike="noStrike" kern="0" cap="none" spc="0" normalizeH="0" baseline="0" noProof="0" dirty="0">
                <a:ln>
                  <a:noFill/>
                </a:ln>
                <a:solidFill>
                  <a:schemeClr val="tx1"/>
                </a:solidFill>
                <a:effectLst/>
                <a:uLnTx/>
                <a:uFillTx/>
                <a:latin typeface="+mj-lt"/>
                <a:cs typeface="Arial" pitchFamily="34" charset="0"/>
              </a:rPr>
              <a:t>	(Narodne novine, broj </a:t>
            </a:r>
            <a:r>
              <a:rPr lang="hr-HR" sz="1600" i="1" kern="0" dirty="0">
                <a:solidFill>
                  <a:schemeClr val="tx1"/>
                </a:solidFill>
                <a:latin typeface="+mj-lt"/>
                <a:cs typeface="Arial" pitchFamily="34" charset="0"/>
              </a:rPr>
              <a:t>9</a:t>
            </a:r>
            <a:r>
              <a:rPr kumimoji="0" lang="hr-HR" sz="1600" b="1" i="1" u="none" strike="noStrike" kern="0" cap="none" spc="0" normalizeH="0" baseline="0" noProof="0" dirty="0">
                <a:ln>
                  <a:noFill/>
                </a:ln>
                <a:solidFill>
                  <a:schemeClr val="tx1"/>
                </a:solidFill>
                <a:effectLst/>
                <a:uLnTx/>
                <a:uFillTx/>
                <a:latin typeface="+mj-lt"/>
                <a:cs typeface="Arial" pitchFamily="34" charset="0"/>
              </a:rPr>
              <a:t>3/14, 127/17, 98/19, 151/22,  46/23 i 64/23)</a:t>
            </a:r>
          </a:p>
          <a:p>
            <a:pPr marR="0" lvl="0" algn="l" defTabSz="914400" rtl="0" eaLnBrk="0" fontAlgn="base" latinLnBrk="0" hangingPunct="0">
              <a:lnSpc>
                <a:spcPct val="100000"/>
              </a:lnSpc>
              <a:spcBef>
                <a:spcPct val="20000"/>
              </a:spcBef>
              <a:spcAft>
                <a:spcPct val="0"/>
              </a:spcAft>
              <a:buClrTx/>
              <a:buSzTx/>
              <a:tabLst/>
              <a:defRPr/>
            </a:pPr>
            <a:endParaRPr kumimoji="0" lang="hr-HR" sz="1600" b="1" i="1" u="none" strike="noStrike" kern="0" cap="none" spc="0" normalizeH="0" baseline="0" noProof="0" dirty="0">
              <a:ln>
                <a:noFill/>
              </a:ln>
              <a:solidFill>
                <a:schemeClr val="tx1"/>
              </a:solidFill>
              <a:effectLst/>
              <a:uLnTx/>
              <a:uFillTx/>
              <a:latin typeface="+mj-lt"/>
              <a:cs typeface="Arial" pitchFamily="34" charset="0"/>
            </a:endParaRPr>
          </a:p>
          <a:p>
            <a:pPr algn="l"/>
            <a:r>
              <a:rPr lang="hr-HR" sz="1600" i="1" dirty="0">
                <a:solidFill>
                  <a:schemeClr val="tx1"/>
                </a:solidFill>
                <a:latin typeface="+mj-lt"/>
              </a:rPr>
              <a:t>ZAKON O ZAŠTITI NA RADU</a:t>
            </a:r>
          </a:p>
          <a:p>
            <a:pPr marL="363538" algn="l"/>
            <a:r>
              <a:rPr lang="hr-HR" sz="1600" i="1" dirty="0">
                <a:solidFill>
                  <a:schemeClr val="tx1"/>
                </a:solidFill>
                <a:latin typeface="+mj-lt"/>
              </a:rPr>
              <a:t>(Narodne novine, broj 71/14, 118/14, 154/14 94/18 i 96/18)</a:t>
            </a:r>
            <a:endParaRPr kumimoji="0" lang="en-US" sz="1600" b="0" i="0" u="none" strike="noStrike" kern="0" cap="none" spc="0" normalizeH="0" baseline="0" noProof="0" dirty="0">
              <a:ln>
                <a:noFill/>
              </a:ln>
              <a:solidFill>
                <a:schemeClr val="tx1"/>
              </a:solidFill>
              <a:effectLst/>
              <a:uLnTx/>
              <a:uFillTx/>
              <a:latin typeface="+mj-lt"/>
              <a:cs typeface="Arial" pitchFamily="34" charset="0"/>
            </a:endParaRPr>
          </a:p>
          <a:p>
            <a:endParaRPr lang="hr-HR" dirty="0"/>
          </a:p>
        </p:txBody>
      </p:sp>
    </p:spTree>
    <p:extLst>
      <p:ext uri="{BB962C8B-B14F-4D97-AF65-F5344CB8AC3E}">
        <p14:creationId xmlns:p14="http://schemas.microsoft.com/office/powerpoint/2010/main" val="2960239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703512" y="260648"/>
            <a:ext cx="8784976" cy="1231106"/>
          </a:xfrm>
          <a:prstGeom prst="rect">
            <a:avLst/>
          </a:prstGeom>
          <a:noFill/>
          <a:ln w="12700" cap="sq">
            <a:noFill/>
            <a:miter lim="800000"/>
            <a:headEnd type="none" w="sm" len="sm"/>
            <a:tailEnd type="none" w="sm" len="sm"/>
          </a:ln>
        </p:spPr>
        <p:txBody>
          <a:bodyPr wrap="square">
            <a:spAutoFit/>
          </a:bodyPr>
          <a:lstStyle/>
          <a:p>
            <a:pPr>
              <a:lnSpc>
                <a:spcPct val="100000"/>
              </a:lnSpc>
              <a:spcBef>
                <a:spcPct val="0"/>
              </a:spcBef>
              <a:defRPr/>
            </a:pPr>
            <a:r>
              <a:rPr lang="hr-HR" sz="2800" dirty="0">
                <a:solidFill>
                  <a:schemeClr val="accent1"/>
                </a:solidFill>
                <a:effectLst>
                  <a:outerShdw blurRad="38100" dist="38100" dir="2700000" algn="tl">
                    <a:srgbClr val="000000">
                      <a:alpha val="43137"/>
                    </a:srgbClr>
                  </a:outerShdw>
                </a:effectLst>
              </a:rPr>
              <a:t>TJEDNO I GODIŠNJE ZADUŽENJE UČITELJA</a:t>
            </a:r>
          </a:p>
          <a:p>
            <a:pPr>
              <a:defRPr/>
            </a:pPr>
            <a:r>
              <a:rPr lang="hr-HR" i="1" dirty="0">
                <a:solidFill>
                  <a:schemeClr val="accent1"/>
                </a:solidFill>
              </a:rPr>
              <a:t>Pravilnika o tjednim radnim obvezama učitelja i stručnih suradnika u OŠ</a:t>
            </a:r>
          </a:p>
          <a:p>
            <a:pPr>
              <a:lnSpc>
                <a:spcPct val="100000"/>
              </a:lnSpc>
              <a:spcBef>
                <a:spcPct val="0"/>
              </a:spcBef>
              <a:defRPr/>
            </a:pPr>
            <a:endParaRPr lang="hr-HR" sz="2800" dirty="0">
              <a:solidFill>
                <a:srgbClr val="C00000"/>
              </a:solidFill>
              <a:effectLst>
                <a:outerShdw blurRad="38100" dist="38100" dir="2700000" algn="tl">
                  <a:srgbClr val="000000">
                    <a:alpha val="43137"/>
                  </a:srgbClr>
                </a:outerShdw>
              </a:effectLst>
            </a:endParaRPr>
          </a:p>
        </p:txBody>
      </p:sp>
      <p:sp>
        <p:nvSpPr>
          <p:cNvPr id="6" name="Content Placeholder 5"/>
          <p:cNvSpPr txBox="1">
            <a:spLocks/>
          </p:cNvSpPr>
          <p:nvPr/>
        </p:nvSpPr>
        <p:spPr>
          <a:xfrm>
            <a:off x="1847528" y="1556792"/>
            <a:ext cx="8640960" cy="504056"/>
          </a:xfrm>
          <a:prstGeom prst="rect">
            <a:avLst/>
          </a:prstGeom>
        </p:spPr>
        <p:txBody>
          <a:bodyPr/>
          <a:lstStyle/>
          <a:p>
            <a:endParaRPr lang="hr-HR" sz="800" dirty="0">
              <a:solidFill>
                <a:srgbClr val="A50021"/>
              </a:solidFill>
            </a:endParaRPr>
          </a:p>
          <a:p>
            <a:pPr algn="ctr"/>
            <a:r>
              <a:rPr lang="hr-HR" sz="1600" dirty="0">
                <a:solidFill>
                  <a:schemeClr val="accent1"/>
                </a:solidFill>
              </a:rPr>
              <a:t>V. RADNE OBVEZE UČITELJA PREDMETNE NASTAVE – čl. 13</a:t>
            </a:r>
            <a:r>
              <a:rPr lang="en-US" sz="1600" dirty="0">
                <a:solidFill>
                  <a:schemeClr val="accent1"/>
                </a:solidFill>
              </a:rPr>
              <a:t>.</a:t>
            </a:r>
            <a:endParaRPr lang="hr-HR" sz="1600" dirty="0">
              <a:solidFill>
                <a:schemeClr val="accent1"/>
              </a:solidFill>
            </a:endParaRPr>
          </a:p>
          <a:p>
            <a:pPr algn="ctr"/>
            <a:endParaRPr lang="vi-VN" sz="800" dirty="0"/>
          </a:p>
          <a:p>
            <a:endParaRPr lang="vi-VN" dirty="0">
              <a:solidFill>
                <a:srgbClr val="002060"/>
              </a:solidFill>
            </a:endParaRPr>
          </a:p>
          <a:p>
            <a:endParaRPr lang="vi-VN" sz="1400" dirty="0">
              <a:solidFill>
                <a:srgbClr val="002060"/>
              </a:solidFill>
            </a:endParaRPr>
          </a:p>
          <a:p>
            <a:pPr marL="342900" indent="-342900" defTabSz="914400" eaLnBrk="0" fontAlgn="base" hangingPunct="0">
              <a:spcBef>
                <a:spcPct val="20000"/>
              </a:spcBef>
              <a:spcAft>
                <a:spcPct val="0"/>
              </a:spcAft>
              <a:defRPr/>
            </a:pPr>
            <a:endParaRPr lang="hr-HR" sz="2400" b="1" kern="0" dirty="0">
              <a:solidFill>
                <a:srgbClr val="C00000"/>
              </a:solidFill>
              <a:effectLst>
                <a:outerShdw blurRad="38100" dist="38100" dir="2700000" algn="tl">
                  <a:srgbClr val="C0C0C0"/>
                </a:outerShdw>
              </a:effectLst>
              <a:latin typeface="Arial" pitchFamily="34" charset="0"/>
              <a:cs typeface="Arial" pitchFamily="34" charset="0"/>
            </a:endParaRPr>
          </a:p>
        </p:txBody>
      </p:sp>
      <p:graphicFrame>
        <p:nvGraphicFramePr>
          <p:cNvPr id="4" name="Rezervirano mjesto sadržaja 4"/>
          <p:cNvGraphicFramePr>
            <a:graphicFrameLocks/>
          </p:cNvGraphicFramePr>
          <p:nvPr>
            <p:extLst>
              <p:ext uri="{D42A27DB-BD31-4B8C-83A1-F6EECF244321}">
                <p14:modId xmlns:p14="http://schemas.microsoft.com/office/powerpoint/2010/main" val="867191314"/>
              </p:ext>
            </p:extLst>
          </p:nvPr>
        </p:nvGraphicFramePr>
        <p:xfrm>
          <a:off x="1049572" y="2276872"/>
          <a:ext cx="8934860" cy="3053968"/>
        </p:xfrm>
        <a:graphic>
          <a:graphicData uri="http://schemas.openxmlformats.org/drawingml/2006/table">
            <a:tbl>
              <a:tblPr firstRow="1" bandRow="1">
                <a:tableStyleId>{5C22544A-7EE6-4342-B048-85BDC9FD1C3A}</a:tableStyleId>
              </a:tblPr>
              <a:tblGrid>
                <a:gridCol w="2575815">
                  <a:extLst>
                    <a:ext uri="{9D8B030D-6E8A-4147-A177-3AD203B41FA5}">
                      <a16:colId xmlns:a16="http://schemas.microsoft.com/office/drawing/2014/main" val="20000"/>
                    </a:ext>
                  </a:extLst>
                </a:gridCol>
                <a:gridCol w="2253839">
                  <a:extLst>
                    <a:ext uri="{9D8B030D-6E8A-4147-A177-3AD203B41FA5}">
                      <a16:colId xmlns:a16="http://schemas.microsoft.com/office/drawing/2014/main" val="20001"/>
                    </a:ext>
                  </a:extLst>
                </a:gridCol>
                <a:gridCol w="2062952">
                  <a:extLst>
                    <a:ext uri="{9D8B030D-6E8A-4147-A177-3AD203B41FA5}">
                      <a16:colId xmlns:a16="http://schemas.microsoft.com/office/drawing/2014/main" val="20002"/>
                    </a:ext>
                  </a:extLst>
                </a:gridCol>
                <a:gridCol w="2042254">
                  <a:extLst>
                    <a:ext uri="{9D8B030D-6E8A-4147-A177-3AD203B41FA5}">
                      <a16:colId xmlns:a16="http://schemas.microsoft.com/office/drawing/2014/main" val="20003"/>
                    </a:ext>
                  </a:extLst>
                </a:gridCol>
              </a:tblGrid>
              <a:tr h="720080">
                <a:tc>
                  <a:txBody>
                    <a:bodyPr/>
                    <a:lstStyle/>
                    <a:p>
                      <a:pPr algn="ctr"/>
                      <a:r>
                        <a:rPr lang="hr-HR" sz="1200" dirty="0">
                          <a:latin typeface="Arial" pitchFamily="34" charset="0"/>
                          <a:cs typeface="Arial" pitchFamily="34" charset="0"/>
                        </a:rPr>
                        <a:t>Učitelj</a:t>
                      </a:r>
                      <a:endParaRPr lang="hr-HR" sz="1200" dirty="0">
                        <a:solidFill>
                          <a:schemeClr val="tx1"/>
                        </a:solidFill>
                        <a:latin typeface="Arial" pitchFamily="34" charset="0"/>
                        <a:cs typeface="Arial" pitchFamily="34" charset="0"/>
                      </a:endParaRPr>
                    </a:p>
                  </a:txBody>
                  <a:tcPr marL="91446" marR="91446" marT="45736" marB="45736" anchor="ctr"/>
                </a:tc>
                <a:tc>
                  <a:txBody>
                    <a:bodyPr/>
                    <a:lstStyle/>
                    <a:p>
                      <a:pPr algn="ctr"/>
                      <a:r>
                        <a:rPr lang="hr-HR" sz="1200" dirty="0">
                          <a:latin typeface="Arial" pitchFamily="34" charset="0"/>
                          <a:cs typeface="Arial" pitchFamily="34" charset="0"/>
                        </a:rPr>
                        <a:t>Hrvatski</a:t>
                      </a:r>
                      <a:r>
                        <a:rPr lang="hr-HR" sz="1200" baseline="0" dirty="0">
                          <a:latin typeface="Arial" pitchFamily="34" charset="0"/>
                          <a:cs typeface="Arial" pitchFamily="34" charset="0"/>
                        </a:rPr>
                        <a:t> jezik, jezik nacionalnih manjina</a:t>
                      </a:r>
                      <a:r>
                        <a:rPr lang="hr-HR" sz="1200" dirty="0">
                          <a:latin typeface="Arial" pitchFamily="34" charset="0"/>
                          <a:cs typeface="Arial" pitchFamily="34" charset="0"/>
                        </a:rPr>
                        <a:t>,</a:t>
                      </a:r>
                      <a:r>
                        <a:rPr lang="hr-HR" sz="1200" baseline="0" dirty="0">
                          <a:latin typeface="Arial" pitchFamily="34" charset="0"/>
                          <a:cs typeface="Arial" pitchFamily="34" charset="0"/>
                        </a:rPr>
                        <a:t> Matematika, Likovna kultura, Glazbena kultura i Tehnička kultura.</a:t>
                      </a:r>
                    </a:p>
                  </a:txBody>
                  <a:tcPr marL="91446" marR="91446" marT="45736" marB="45736"/>
                </a:tc>
                <a:tc>
                  <a:txBody>
                    <a:bodyPr/>
                    <a:lstStyle/>
                    <a:p>
                      <a:pPr algn="ctr"/>
                      <a:r>
                        <a:rPr lang="hr-HR" sz="1200" dirty="0">
                          <a:latin typeface="Arial" pitchFamily="34" charset="0"/>
                          <a:cs typeface="Arial" pitchFamily="34" charset="0"/>
                        </a:rPr>
                        <a:t>Strani jezik</a:t>
                      </a:r>
                      <a:endParaRPr lang="hr-HR" sz="1200" dirty="0">
                        <a:solidFill>
                          <a:schemeClr val="tx1"/>
                        </a:solidFill>
                        <a:latin typeface="Arial" pitchFamily="34" charset="0"/>
                        <a:cs typeface="Arial" pitchFamily="34" charset="0"/>
                      </a:endParaRPr>
                    </a:p>
                  </a:txBody>
                  <a:tcPr marL="91446" marR="91446" marT="45736" marB="45736" anchor="ctr"/>
                </a:tc>
                <a:tc>
                  <a:txBody>
                    <a:bodyPr/>
                    <a:lstStyle/>
                    <a:p>
                      <a:pPr algn="ctr"/>
                      <a:r>
                        <a:rPr lang="hr-HR" sz="1200" dirty="0">
                          <a:latin typeface="Arial" pitchFamily="34" charset="0"/>
                          <a:cs typeface="Arial" pitchFamily="34" charset="0"/>
                        </a:rPr>
                        <a:t>Povijest, Geografija, Priroda, Biologija, Kemija, TZK, Informatika i Vjeronauk</a:t>
                      </a:r>
                      <a:endParaRPr lang="hr-HR" sz="1200" dirty="0">
                        <a:solidFill>
                          <a:schemeClr val="tx1"/>
                        </a:solidFill>
                        <a:latin typeface="Arial" pitchFamily="34" charset="0"/>
                        <a:cs typeface="Arial" pitchFamily="34" charset="0"/>
                      </a:endParaRPr>
                    </a:p>
                  </a:txBody>
                  <a:tcPr marL="91446" marR="91446" marT="45736" marB="45736" anchor="ctr"/>
                </a:tc>
                <a:extLst>
                  <a:ext uri="{0D108BD9-81ED-4DB2-BD59-A6C34878D82A}">
                    <a16:rowId xmlns:a16="http://schemas.microsoft.com/office/drawing/2014/main" val="10000"/>
                  </a:ext>
                </a:extLst>
              </a:tr>
              <a:tr h="689176">
                <a:tc>
                  <a:txBody>
                    <a:bodyPr/>
                    <a:lstStyle/>
                    <a:p>
                      <a:pPr algn="ctr"/>
                      <a:r>
                        <a:rPr lang="hr-HR" sz="1400" b="1" dirty="0">
                          <a:solidFill>
                            <a:srgbClr val="002060"/>
                          </a:solidFill>
                          <a:latin typeface="Arial" pitchFamily="34" charset="0"/>
                          <a:cs typeface="Arial" pitchFamily="34" charset="0"/>
                        </a:rPr>
                        <a:t>St. 3.         </a:t>
                      </a:r>
                    </a:p>
                    <a:p>
                      <a:pPr algn="ctr"/>
                      <a:r>
                        <a:rPr lang="hr-HR" sz="1400" b="1" dirty="0">
                          <a:solidFill>
                            <a:srgbClr val="002060"/>
                          </a:solidFill>
                          <a:latin typeface="Arial" pitchFamily="34" charset="0"/>
                          <a:cs typeface="Arial" pitchFamily="34" charset="0"/>
                        </a:rPr>
                        <a:t>TRO</a:t>
                      </a:r>
                      <a:r>
                        <a:rPr lang="hr-HR" sz="1400" b="1" baseline="0" dirty="0">
                          <a:solidFill>
                            <a:srgbClr val="002060"/>
                          </a:solidFill>
                          <a:latin typeface="Arial" pitchFamily="34" charset="0"/>
                          <a:cs typeface="Arial" pitchFamily="34" charset="0"/>
                        </a:rPr>
                        <a:t> u NOOR-u za puno RV</a:t>
                      </a:r>
                      <a:endParaRPr lang="hr-HR" sz="1400" b="1" dirty="0">
                        <a:solidFill>
                          <a:srgbClr val="002060"/>
                        </a:solidFill>
                        <a:latin typeface="Arial" pitchFamily="34" charset="0"/>
                        <a:cs typeface="Arial" pitchFamily="34" charset="0"/>
                      </a:endParaRPr>
                    </a:p>
                  </a:txBody>
                  <a:tcPr marL="91446" marR="91446" marT="45736" marB="45736" anchor="ctr"/>
                </a:tc>
                <a:tc>
                  <a:txBody>
                    <a:bodyPr/>
                    <a:lstStyle/>
                    <a:p>
                      <a:pPr algn="ctr"/>
                      <a:r>
                        <a:rPr lang="hr-HR" sz="1600" b="1" dirty="0">
                          <a:solidFill>
                            <a:srgbClr val="002060"/>
                          </a:solidFill>
                          <a:effectLst>
                            <a:outerShdw blurRad="38100" dist="38100" dir="2700000" algn="tl">
                              <a:srgbClr val="000000">
                                <a:alpha val="43137"/>
                              </a:srgbClr>
                            </a:outerShdw>
                          </a:effectLst>
                          <a:latin typeface="Arial" pitchFamily="34" charset="0"/>
                          <a:cs typeface="Arial" pitchFamily="34" charset="0"/>
                        </a:rPr>
                        <a:t>22</a:t>
                      </a:r>
                    </a:p>
                  </a:txBody>
                  <a:tcPr marL="91446" marR="91446" marT="45736" marB="45736" anchor="ctr"/>
                </a:tc>
                <a:tc>
                  <a:txBody>
                    <a:bodyPr/>
                    <a:lstStyle/>
                    <a:p>
                      <a:pPr algn="ctr"/>
                      <a:r>
                        <a:rPr lang="hr-HR" sz="1600" b="1" dirty="0">
                          <a:solidFill>
                            <a:srgbClr val="002060"/>
                          </a:solidFill>
                          <a:effectLst>
                            <a:outerShdw blurRad="38100" dist="38100" dir="2700000" algn="tl">
                              <a:srgbClr val="000000">
                                <a:alpha val="43137"/>
                              </a:srgbClr>
                            </a:outerShdw>
                          </a:effectLst>
                          <a:latin typeface="Arial" pitchFamily="34" charset="0"/>
                          <a:cs typeface="Arial" pitchFamily="34" charset="0"/>
                        </a:rPr>
                        <a:t>23</a:t>
                      </a:r>
                    </a:p>
                  </a:txBody>
                  <a:tcPr marL="91446" marR="91446" marT="45736" marB="45736" anchor="ctr"/>
                </a:tc>
                <a:tc>
                  <a:txBody>
                    <a:bodyPr/>
                    <a:lstStyle/>
                    <a:p>
                      <a:pPr algn="ctr"/>
                      <a:r>
                        <a:rPr lang="hr-HR" sz="1600" b="1" dirty="0">
                          <a:solidFill>
                            <a:srgbClr val="002060"/>
                          </a:solidFill>
                          <a:effectLst>
                            <a:outerShdw blurRad="38100" dist="38100" dir="2700000" algn="tl">
                              <a:srgbClr val="000000">
                                <a:alpha val="43137"/>
                              </a:srgbClr>
                            </a:outerShdw>
                          </a:effectLst>
                          <a:latin typeface="Arial" pitchFamily="34" charset="0"/>
                          <a:cs typeface="Arial" pitchFamily="34" charset="0"/>
                        </a:rPr>
                        <a:t>24</a:t>
                      </a:r>
                    </a:p>
                  </a:txBody>
                  <a:tcPr marL="91446" marR="91446" marT="45736" marB="45736" anchor="ctr"/>
                </a:tc>
                <a:extLst>
                  <a:ext uri="{0D108BD9-81ED-4DB2-BD59-A6C34878D82A}">
                    <a16:rowId xmlns:a16="http://schemas.microsoft.com/office/drawing/2014/main" val="10001"/>
                  </a:ext>
                </a:extLst>
              </a:tr>
              <a:tr h="677704">
                <a:tc>
                  <a:txBody>
                    <a:bodyPr/>
                    <a:lstStyle/>
                    <a:p>
                      <a:pPr algn="ctr"/>
                      <a:r>
                        <a:rPr lang="hr-HR" sz="1400" b="1" dirty="0">
                          <a:solidFill>
                            <a:srgbClr val="002060"/>
                          </a:solidFill>
                          <a:latin typeface="Arial" pitchFamily="34" charset="0"/>
                          <a:cs typeface="Arial" pitchFamily="34" charset="0"/>
                        </a:rPr>
                        <a:t>St. 4. </a:t>
                      </a:r>
                      <a:endParaRPr lang="hr-HR" sz="1400" b="1" baseline="0" dirty="0">
                        <a:solidFill>
                          <a:srgbClr val="002060"/>
                        </a:solidFill>
                        <a:latin typeface="Arial" pitchFamily="34" charset="0"/>
                        <a:cs typeface="Arial" pitchFamily="34" charset="0"/>
                      </a:endParaRPr>
                    </a:p>
                    <a:p>
                      <a:pPr algn="ctr"/>
                      <a:r>
                        <a:rPr lang="hr-HR" sz="1400" b="1" baseline="0" dirty="0">
                          <a:solidFill>
                            <a:srgbClr val="002060"/>
                          </a:solidFill>
                          <a:latin typeface="Arial" pitchFamily="34" charset="0"/>
                          <a:cs typeface="Arial" pitchFamily="34" charset="0"/>
                        </a:rPr>
                        <a:t>TRO u RN za puno RV</a:t>
                      </a:r>
                      <a:endParaRPr lang="hr-HR" sz="1400" b="1" dirty="0">
                        <a:solidFill>
                          <a:srgbClr val="002060"/>
                        </a:solidFill>
                        <a:latin typeface="Arial" pitchFamily="34" charset="0"/>
                        <a:cs typeface="Arial" pitchFamily="34" charset="0"/>
                      </a:endParaRPr>
                    </a:p>
                  </a:txBody>
                  <a:tcPr marL="91446" marR="91446" marT="45736" marB="45736" anchor="ctr"/>
                </a:tc>
                <a:tc>
                  <a:txBody>
                    <a:bodyPr/>
                    <a:lstStyle/>
                    <a:p>
                      <a:pPr algn="ctr"/>
                      <a:r>
                        <a:rPr lang="hr-HR" sz="1600" b="1" dirty="0">
                          <a:solidFill>
                            <a:srgbClr val="002060"/>
                          </a:solidFill>
                          <a:effectLst>
                            <a:outerShdw blurRad="38100" dist="38100" dir="2700000" algn="tl">
                              <a:srgbClr val="000000">
                                <a:alpha val="43137"/>
                              </a:srgbClr>
                            </a:outerShdw>
                          </a:effectLst>
                          <a:latin typeface="Arial" pitchFamily="34" charset="0"/>
                          <a:cs typeface="Arial" pitchFamily="34" charset="0"/>
                        </a:rPr>
                        <a:t>od 18 do 20</a:t>
                      </a:r>
                    </a:p>
                  </a:txBody>
                  <a:tcPr marL="91446" marR="91446" marT="45736" marB="45736" anchor="ctr"/>
                </a:tc>
                <a:tc>
                  <a:txBody>
                    <a:bodyPr/>
                    <a:lstStyle/>
                    <a:p>
                      <a:pPr algn="ctr"/>
                      <a:r>
                        <a:rPr lang="hr-HR" sz="1600" b="1" dirty="0">
                          <a:solidFill>
                            <a:srgbClr val="002060"/>
                          </a:solidFill>
                          <a:effectLst>
                            <a:outerShdw blurRad="38100" dist="38100" dir="2700000" algn="tl">
                              <a:srgbClr val="000000">
                                <a:alpha val="43137"/>
                              </a:srgbClr>
                            </a:outerShdw>
                          </a:effectLst>
                          <a:latin typeface="Arial" pitchFamily="34" charset="0"/>
                          <a:cs typeface="Arial" pitchFamily="34" charset="0"/>
                        </a:rPr>
                        <a:t>od 19 do 21</a:t>
                      </a:r>
                    </a:p>
                  </a:txBody>
                  <a:tcPr marL="91446" marR="91446" marT="45736" marB="45736" anchor="ctr"/>
                </a:tc>
                <a:tc>
                  <a:txBody>
                    <a:bodyPr/>
                    <a:lstStyle/>
                    <a:p>
                      <a:pPr algn="ctr"/>
                      <a:r>
                        <a:rPr lang="hr-HR" sz="1600" b="1" dirty="0">
                          <a:solidFill>
                            <a:srgbClr val="002060"/>
                          </a:solidFill>
                          <a:effectLst>
                            <a:outerShdw blurRad="38100" dist="38100" dir="2700000" algn="tl">
                              <a:srgbClr val="000000">
                                <a:alpha val="43137"/>
                              </a:srgbClr>
                            </a:outerShdw>
                          </a:effectLst>
                          <a:latin typeface="Arial" pitchFamily="34" charset="0"/>
                          <a:cs typeface="Arial" pitchFamily="34" charset="0"/>
                        </a:rPr>
                        <a:t>od 20 do 22</a:t>
                      </a:r>
                    </a:p>
                  </a:txBody>
                  <a:tcPr marL="91446" marR="91446" marT="45736" marB="45736" anchor="ctr"/>
                </a:tc>
                <a:extLst>
                  <a:ext uri="{0D108BD9-81ED-4DB2-BD59-A6C34878D82A}">
                    <a16:rowId xmlns:a16="http://schemas.microsoft.com/office/drawing/2014/main" val="10002"/>
                  </a:ext>
                </a:extLst>
              </a:tr>
              <a:tr h="6812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r-HR" sz="1400" b="1" dirty="0">
                          <a:solidFill>
                            <a:srgbClr val="002060"/>
                          </a:solidFill>
                          <a:effectLst>
                            <a:outerShdw blurRad="38100" dist="38100" dir="2700000" algn="tl">
                              <a:srgbClr val="000000">
                                <a:alpha val="43137"/>
                              </a:srgbClr>
                            </a:outerShdw>
                          </a:effectLst>
                          <a:latin typeface="Arial" pitchFamily="34" charset="0"/>
                          <a:cs typeface="Arial" pitchFamily="34" charset="0"/>
                        </a:rPr>
                        <a:t>St. 5. </a:t>
                      </a:r>
                    </a:p>
                    <a:p>
                      <a:pPr marL="0" marR="0" indent="0" algn="ctr" defTabSz="914400" rtl="0" eaLnBrk="1" fontAlgn="auto" latinLnBrk="0" hangingPunct="1">
                        <a:lnSpc>
                          <a:spcPct val="100000"/>
                        </a:lnSpc>
                        <a:spcBef>
                          <a:spcPts val="0"/>
                        </a:spcBef>
                        <a:spcAft>
                          <a:spcPts val="0"/>
                        </a:spcAft>
                        <a:buClrTx/>
                        <a:buSzTx/>
                        <a:buFontTx/>
                        <a:buNone/>
                        <a:tabLst/>
                        <a:defRPr/>
                      </a:pPr>
                      <a:r>
                        <a:rPr lang="hr-HR" sz="1400" b="1" dirty="0">
                          <a:solidFill>
                            <a:srgbClr val="002060"/>
                          </a:solidFill>
                          <a:effectLst>
                            <a:outerShdw blurRad="38100" dist="38100" dir="2700000" algn="tl">
                              <a:srgbClr val="000000">
                                <a:alpha val="43137"/>
                              </a:srgbClr>
                            </a:outerShdw>
                          </a:effectLst>
                          <a:latin typeface="Arial" pitchFamily="34" charset="0"/>
                          <a:cs typeface="Arial" pitchFamily="34" charset="0"/>
                        </a:rPr>
                        <a:t>1</a:t>
                      </a:r>
                      <a:r>
                        <a:rPr lang="hr-HR" sz="1400" b="1" baseline="0" dirty="0">
                          <a:solidFill>
                            <a:srgbClr val="002060"/>
                          </a:solidFill>
                          <a:effectLst>
                            <a:outerShdw blurRad="38100" dist="38100" dir="2700000" algn="tl">
                              <a:srgbClr val="000000">
                                <a:alpha val="43137"/>
                              </a:srgbClr>
                            </a:outerShdw>
                          </a:effectLst>
                          <a:latin typeface="Arial" pitchFamily="34" charset="0"/>
                          <a:cs typeface="Arial" pitchFamily="34" charset="0"/>
                        </a:rPr>
                        <a:t> ili jedini učitelj RN</a:t>
                      </a:r>
                      <a:endParaRPr lang="hr-HR" sz="1400" b="1" dirty="0">
                        <a:solidFill>
                          <a:srgbClr val="002060"/>
                        </a:solidFill>
                        <a:latin typeface="Arial" pitchFamily="34" charset="0"/>
                        <a:cs typeface="Arial" pitchFamily="34" charset="0"/>
                      </a:endParaRPr>
                    </a:p>
                  </a:txBody>
                  <a:tcPr marL="91446" marR="91446" marT="45736" marB="45736" anchor="ctr"/>
                </a:tc>
                <a:tc>
                  <a:txBody>
                    <a:bodyPr/>
                    <a:lstStyle/>
                    <a:p>
                      <a:pPr algn="ctr"/>
                      <a:r>
                        <a:rPr lang="hr-HR" sz="1600" b="1" dirty="0">
                          <a:solidFill>
                            <a:srgbClr val="002060"/>
                          </a:solidFill>
                          <a:effectLst>
                            <a:outerShdw blurRad="38100" dist="38100" dir="2700000" algn="tl">
                              <a:srgbClr val="000000">
                                <a:alpha val="43137"/>
                              </a:srgbClr>
                            </a:outerShdw>
                          </a:effectLst>
                          <a:latin typeface="Arial" pitchFamily="34" charset="0"/>
                          <a:cs typeface="Arial" pitchFamily="34" charset="0"/>
                        </a:rPr>
                        <a:t>16</a:t>
                      </a:r>
                    </a:p>
                  </a:txBody>
                  <a:tcPr marL="91446" marR="91446" marT="45736" marB="45736" anchor="ctr"/>
                </a:tc>
                <a:tc>
                  <a:txBody>
                    <a:bodyPr/>
                    <a:lstStyle/>
                    <a:p>
                      <a:pPr algn="ctr"/>
                      <a:r>
                        <a:rPr lang="hr-HR" sz="1600" b="1" dirty="0">
                          <a:solidFill>
                            <a:srgbClr val="002060"/>
                          </a:solidFill>
                          <a:effectLst>
                            <a:outerShdw blurRad="38100" dist="38100" dir="2700000" algn="tl">
                              <a:srgbClr val="000000">
                                <a:alpha val="43137"/>
                              </a:srgbClr>
                            </a:outerShdw>
                          </a:effectLst>
                          <a:latin typeface="Arial" pitchFamily="34" charset="0"/>
                          <a:cs typeface="Arial" pitchFamily="34" charset="0"/>
                        </a:rPr>
                        <a:t>17</a:t>
                      </a:r>
                    </a:p>
                  </a:txBody>
                  <a:tcPr marL="91446" marR="91446" marT="45736" marB="45736" anchor="ctr"/>
                </a:tc>
                <a:tc>
                  <a:txBody>
                    <a:bodyPr/>
                    <a:lstStyle/>
                    <a:p>
                      <a:pPr algn="ctr"/>
                      <a:r>
                        <a:rPr lang="hr-HR" sz="1600" b="1" dirty="0">
                          <a:solidFill>
                            <a:srgbClr val="002060"/>
                          </a:solidFill>
                          <a:effectLst>
                            <a:outerShdw blurRad="38100" dist="38100" dir="2700000" algn="tl">
                              <a:srgbClr val="000000">
                                <a:alpha val="43137"/>
                              </a:srgbClr>
                            </a:outerShdw>
                          </a:effectLst>
                          <a:latin typeface="Arial" pitchFamily="34" charset="0"/>
                          <a:cs typeface="Arial" pitchFamily="34" charset="0"/>
                        </a:rPr>
                        <a:t>18</a:t>
                      </a:r>
                    </a:p>
                  </a:txBody>
                  <a:tcPr marL="91446" marR="91446" marT="45736" marB="45736" anchor="ctr"/>
                </a:tc>
                <a:extLst>
                  <a:ext uri="{0D108BD9-81ED-4DB2-BD59-A6C34878D82A}">
                    <a16:rowId xmlns:a16="http://schemas.microsoft.com/office/drawing/2014/main" val="10003"/>
                  </a:ext>
                </a:extLst>
              </a:tr>
            </a:tbl>
          </a:graphicData>
        </a:graphic>
      </p:graphicFrame>
      <p:sp>
        <p:nvSpPr>
          <p:cNvPr id="7" name="TextBox 6"/>
          <p:cNvSpPr txBox="1"/>
          <p:nvPr/>
        </p:nvSpPr>
        <p:spPr>
          <a:xfrm>
            <a:off x="1049572" y="5661249"/>
            <a:ext cx="8934860" cy="30777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hr-HR" sz="1400" dirty="0">
                <a:solidFill>
                  <a:srgbClr val="A50021"/>
                </a:solidFill>
                <a:latin typeface="Arial" pitchFamily="34" charset="0"/>
                <a:cs typeface="Arial" pitchFamily="34" charset="0"/>
              </a:rPr>
              <a:t>Pojašnjenje kratica:  </a:t>
            </a:r>
            <a:r>
              <a:rPr lang="hr-HR" sz="1400" dirty="0">
                <a:solidFill>
                  <a:srgbClr val="002060"/>
                </a:solidFill>
                <a:latin typeface="Arial" pitchFamily="34" charset="0"/>
                <a:cs typeface="Arial" pitchFamily="34" charset="0"/>
              </a:rPr>
              <a:t>TRO – tjedna radna obveza      RN - redovina nastava       RV – radno vrijeme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1703512" y="260648"/>
            <a:ext cx="8784976" cy="1231106"/>
          </a:xfrm>
          <a:prstGeom prst="rect">
            <a:avLst/>
          </a:prstGeom>
          <a:noFill/>
          <a:ln w="12700" cap="sq">
            <a:noFill/>
            <a:miter lim="800000"/>
            <a:headEnd type="none" w="sm" len="sm"/>
            <a:tailEnd type="none" w="sm" len="sm"/>
          </a:ln>
        </p:spPr>
        <p:txBody>
          <a:bodyPr wrap="square">
            <a:spAutoFit/>
          </a:bodyPr>
          <a:lstStyle/>
          <a:p>
            <a:pPr algn="ctr">
              <a:lnSpc>
                <a:spcPct val="100000"/>
              </a:lnSpc>
              <a:spcBef>
                <a:spcPct val="0"/>
              </a:spcBef>
              <a:defRPr/>
            </a:pPr>
            <a:r>
              <a:rPr lang="hr-HR" sz="2800" dirty="0">
                <a:solidFill>
                  <a:schemeClr val="accent1"/>
                </a:solidFill>
                <a:effectLst>
                  <a:outerShdw blurRad="38100" dist="38100" dir="2700000" algn="tl">
                    <a:srgbClr val="000000">
                      <a:alpha val="43137"/>
                    </a:srgbClr>
                  </a:outerShdw>
                </a:effectLst>
              </a:rPr>
              <a:t>TJEDNO ZADUŽENJE UČITELJA </a:t>
            </a:r>
          </a:p>
          <a:p>
            <a:pPr algn="ctr">
              <a:defRPr/>
            </a:pPr>
            <a:r>
              <a:rPr lang="hr-HR" i="1" dirty="0">
                <a:solidFill>
                  <a:schemeClr val="accent1"/>
                </a:solidFill>
              </a:rPr>
              <a:t>Pravilnik o tjednim radnim obvezama učitelja i stručnih suradnika u OŠ</a:t>
            </a:r>
          </a:p>
          <a:p>
            <a:pPr>
              <a:lnSpc>
                <a:spcPct val="100000"/>
              </a:lnSpc>
              <a:spcBef>
                <a:spcPct val="0"/>
              </a:spcBef>
              <a:defRPr/>
            </a:pPr>
            <a:endParaRPr lang="hr-HR" sz="2800" dirty="0">
              <a:solidFill>
                <a:srgbClr val="C00000"/>
              </a:solidFill>
              <a:effectLst>
                <a:outerShdw blurRad="38100" dist="38100" dir="2700000" algn="tl">
                  <a:srgbClr val="000000">
                    <a:alpha val="43137"/>
                  </a:srgbClr>
                </a:outerShdw>
              </a:effectLst>
            </a:endParaRPr>
          </a:p>
        </p:txBody>
      </p:sp>
      <p:graphicFrame>
        <p:nvGraphicFramePr>
          <p:cNvPr id="9" name="Rezervirano mjesto sadržaja 4"/>
          <p:cNvGraphicFramePr>
            <a:graphicFrameLocks/>
          </p:cNvGraphicFramePr>
          <p:nvPr/>
        </p:nvGraphicFramePr>
        <p:xfrm>
          <a:off x="1991544" y="1628801"/>
          <a:ext cx="8136904" cy="3141401"/>
        </p:xfrm>
        <a:graphic>
          <a:graphicData uri="http://schemas.openxmlformats.org/drawingml/2006/table">
            <a:tbl>
              <a:tblPr firstRow="1" bandRow="1">
                <a:tableStyleId>{5C22544A-7EE6-4342-B048-85BDC9FD1C3A}</a:tableStyleId>
              </a:tblPr>
              <a:tblGrid>
                <a:gridCol w="2088232">
                  <a:extLst>
                    <a:ext uri="{9D8B030D-6E8A-4147-A177-3AD203B41FA5}">
                      <a16:colId xmlns:a16="http://schemas.microsoft.com/office/drawing/2014/main" val="20000"/>
                    </a:ext>
                  </a:extLst>
                </a:gridCol>
                <a:gridCol w="6048672">
                  <a:extLst>
                    <a:ext uri="{9D8B030D-6E8A-4147-A177-3AD203B41FA5}">
                      <a16:colId xmlns:a16="http://schemas.microsoft.com/office/drawing/2014/main" val="20001"/>
                    </a:ext>
                  </a:extLst>
                </a:gridCol>
              </a:tblGrid>
              <a:tr h="1584176">
                <a:tc>
                  <a:txBody>
                    <a:bodyPr/>
                    <a:lstStyle/>
                    <a:p>
                      <a:pPr algn="ctr"/>
                      <a:r>
                        <a:rPr lang="hr-HR" sz="2000" dirty="0">
                          <a:solidFill>
                            <a:srgbClr val="C00000"/>
                          </a:solidFill>
                          <a:latin typeface="Arial" pitchFamily="34" charset="0"/>
                          <a:cs typeface="Arial" pitchFamily="34" charset="0"/>
                        </a:rPr>
                        <a:t>Redovita nastava</a:t>
                      </a:r>
                    </a:p>
                    <a:p>
                      <a:pPr algn="ctr"/>
                      <a:r>
                        <a:rPr lang="hr-HR" sz="1800" dirty="0">
                          <a:solidFill>
                            <a:srgbClr val="C00000"/>
                          </a:solidFill>
                          <a:latin typeface="Arial" pitchFamily="34" charset="0"/>
                          <a:cs typeface="Arial" pitchFamily="34" charset="0"/>
                        </a:rPr>
                        <a:t>(16 do 20 sati)</a:t>
                      </a:r>
                    </a:p>
                  </a:txBody>
                  <a:tcPr marL="91446" marR="91446" marT="45736" marB="45736" anchor="ctr">
                    <a:solidFill>
                      <a:schemeClr val="accent2">
                        <a:lumMod val="20000"/>
                        <a:lumOff val="80000"/>
                      </a:schemeClr>
                    </a:solidFill>
                  </a:tcPr>
                </a:tc>
                <a:tc>
                  <a:txBody>
                    <a:bodyPr/>
                    <a:lstStyle/>
                    <a:p>
                      <a:pPr marL="0" lvl="0" indent="0" algn="l">
                        <a:lnSpc>
                          <a:spcPct val="100000"/>
                        </a:lnSpc>
                        <a:buFont typeface="Wingdings" pitchFamily="2" charset="2"/>
                        <a:buChar char="Ø"/>
                      </a:pPr>
                      <a:r>
                        <a:rPr lang="hr-HR" sz="1400" dirty="0">
                          <a:solidFill>
                            <a:srgbClr val="C00000"/>
                          </a:solidFill>
                          <a:effectLst/>
                          <a:latin typeface="Arial" pitchFamily="34" charset="0"/>
                          <a:cs typeface="Arial" pitchFamily="34" charset="0"/>
                        </a:rPr>
                        <a:t> razredništvo (2 sata)</a:t>
                      </a:r>
                    </a:p>
                    <a:p>
                      <a:pPr marL="0" lvl="0" indent="0" algn="l">
                        <a:lnSpc>
                          <a:spcPct val="90000"/>
                        </a:lnSpc>
                        <a:buFont typeface="Wingdings" pitchFamily="2" charset="2"/>
                        <a:buChar char="Ø"/>
                      </a:pPr>
                      <a:r>
                        <a:rPr lang="hr-HR" sz="1400" dirty="0">
                          <a:solidFill>
                            <a:srgbClr val="C00000"/>
                          </a:solidFill>
                          <a:effectLst/>
                          <a:latin typeface="Arial" pitchFamily="34" charset="0"/>
                          <a:cs typeface="Arial" pitchFamily="34" charset="0"/>
                        </a:rPr>
                        <a:t> vođenje zbora i/ili orkestra, učeničke zadruge, sportskog društva, </a:t>
                      </a:r>
                    </a:p>
                    <a:p>
                      <a:pPr marL="0" lvl="0" indent="0" algn="l">
                        <a:lnSpc>
                          <a:spcPct val="90000"/>
                        </a:lnSpc>
                        <a:buFont typeface="Wingdings" pitchFamily="2" charset="2"/>
                        <a:buNone/>
                      </a:pPr>
                      <a:r>
                        <a:rPr lang="hr-HR" sz="1400" dirty="0">
                          <a:solidFill>
                            <a:srgbClr val="C00000"/>
                          </a:solidFill>
                          <a:effectLst/>
                          <a:latin typeface="Arial" pitchFamily="34" charset="0"/>
                          <a:cs typeface="Arial" pitchFamily="34" charset="0"/>
                        </a:rPr>
                        <a:t>    kluba  mladih tehničara, grupe vizualnog identiteta škole (do 2 sata  </a:t>
                      </a:r>
                    </a:p>
                    <a:p>
                      <a:pPr marL="0" lvl="0" indent="0" algn="l">
                        <a:lnSpc>
                          <a:spcPct val="90000"/>
                        </a:lnSpc>
                        <a:buFont typeface="Wingdings" pitchFamily="2" charset="2"/>
                        <a:buNone/>
                      </a:pPr>
                      <a:r>
                        <a:rPr lang="hr-HR" sz="1400" dirty="0">
                          <a:solidFill>
                            <a:srgbClr val="C00000"/>
                          </a:solidFill>
                          <a:effectLst/>
                          <a:latin typeface="Arial" pitchFamily="34" charset="0"/>
                          <a:cs typeface="Arial" pitchFamily="34" charset="0"/>
                        </a:rPr>
                        <a:t>    u jednoj ili po jedan sat u dvije škole)</a:t>
                      </a:r>
                    </a:p>
                    <a:p>
                      <a:pPr marL="0" lvl="0" indent="0" algn="l">
                        <a:lnSpc>
                          <a:spcPct val="90000"/>
                        </a:lnSpc>
                        <a:buFont typeface="Wingdings" pitchFamily="2" charset="2"/>
                        <a:buChar char="Ø"/>
                      </a:pPr>
                      <a:r>
                        <a:rPr lang="hr-HR" sz="1400" dirty="0">
                          <a:solidFill>
                            <a:srgbClr val="C00000"/>
                          </a:solidFill>
                          <a:effectLst/>
                          <a:latin typeface="Arial" pitchFamily="34" charset="0"/>
                          <a:cs typeface="Arial" pitchFamily="34" charset="0"/>
                        </a:rPr>
                        <a:t> sindikalni povjerenik/radnički vijećnik/zaštita na radu</a:t>
                      </a:r>
                    </a:p>
                    <a:p>
                      <a:pPr marL="0" lvl="0" indent="0" algn="l">
                        <a:lnSpc>
                          <a:spcPct val="90000"/>
                        </a:lnSpc>
                        <a:buFont typeface="Wingdings" pitchFamily="2" charset="2"/>
                        <a:buChar char="Ø"/>
                      </a:pPr>
                      <a:r>
                        <a:rPr lang="hr-HR" sz="1400" dirty="0">
                          <a:solidFill>
                            <a:srgbClr val="C00000"/>
                          </a:solidFill>
                          <a:effectLst/>
                          <a:latin typeface="Arial" pitchFamily="34" charset="0"/>
                          <a:cs typeface="Arial" pitchFamily="34" charset="0"/>
                        </a:rPr>
                        <a:t> pravo na umanjenje 2 sata – više od 30 god. staža u obrazovanju </a:t>
                      </a:r>
                    </a:p>
                  </a:txBody>
                  <a:tcPr marL="91446" marR="91446" marT="45736" marB="45736">
                    <a:solidFill>
                      <a:schemeClr val="accent2">
                        <a:lumMod val="20000"/>
                        <a:lumOff val="80000"/>
                      </a:schemeClr>
                    </a:solidFill>
                  </a:tcPr>
                </a:tc>
                <a:extLst>
                  <a:ext uri="{0D108BD9-81ED-4DB2-BD59-A6C34878D82A}">
                    <a16:rowId xmlns:a16="http://schemas.microsoft.com/office/drawing/2014/main" val="10000"/>
                  </a:ext>
                </a:extLst>
              </a:tr>
              <a:tr h="1557225">
                <a:tc>
                  <a:txBody>
                    <a:bodyPr/>
                    <a:lstStyle/>
                    <a:p>
                      <a:pPr algn="ctr"/>
                      <a:r>
                        <a:rPr lang="hr-HR" sz="2000" b="1" dirty="0">
                          <a:solidFill>
                            <a:srgbClr val="002060"/>
                          </a:solidFill>
                          <a:latin typeface="Arial" pitchFamily="34" charset="0"/>
                          <a:cs typeface="Arial" pitchFamily="34" charset="0"/>
                        </a:rPr>
                        <a:t>DOD, DOP,</a:t>
                      </a:r>
                      <a:r>
                        <a:rPr lang="hr-HR" sz="2000" b="1" baseline="0" dirty="0">
                          <a:solidFill>
                            <a:srgbClr val="002060"/>
                          </a:solidFill>
                          <a:latin typeface="Arial" pitchFamily="34" charset="0"/>
                          <a:cs typeface="Arial" pitchFamily="34" charset="0"/>
                        </a:rPr>
                        <a:t> INA</a:t>
                      </a:r>
                    </a:p>
                    <a:p>
                      <a:pPr algn="ctr"/>
                      <a:r>
                        <a:rPr lang="hr-HR" sz="1800" b="1" baseline="0" dirty="0">
                          <a:solidFill>
                            <a:srgbClr val="002060"/>
                          </a:solidFill>
                          <a:latin typeface="Arial" pitchFamily="34" charset="0"/>
                          <a:cs typeface="Arial" pitchFamily="34" charset="0"/>
                        </a:rPr>
                        <a:t>(1 DO 6 SAT)</a:t>
                      </a:r>
                      <a:endParaRPr lang="hr-HR" sz="1800" b="1" dirty="0">
                        <a:solidFill>
                          <a:srgbClr val="002060"/>
                        </a:solidFill>
                        <a:latin typeface="Arial" pitchFamily="34" charset="0"/>
                        <a:cs typeface="Arial" pitchFamily="34" charset="0"/>
                      </a:endParaRPr>
                    </a:p>
                  </a:txBody>
                  <a:tcPr marL="91446" marR="91446" marT="45736" marB="45736" anchor="ctr"/>
                </a:tc>
                <a:tc>
                  <a:txBody>
                    <a:bodyPr/>
                    <a:lstStyle/>
                    <a:p>
                      <a:pPr lvl="0" algn="l">
                        <a:buFont typeface="Wingdings" pitchFamily="2" charset="2"/>
                        <a:buChar char="Ø"/>
                      </a:pPr>
                      <a:r>
                        <a:rPr lang="hr-HR" sz="1400" b="1" dirty="0">
                          <a:solidFill>
                            <a:srgbClr val="002060"/>
                          </a:solidFill>
                          <a:effectLst/>
                          <a:latin typeface="Arial" pitchFamily="34" charset="0"/>
                          <a:cs typeface="Arial" pitchFamily="34" charset="0"/>
                        </a:rPr>
                        <a:t> projekt, ŽSV, član povjerenstva,</a:t>
                      </a:r>
                      <a:r>
                        <a:rPr lang="hr-HR" sz="1400" b="1" baseline="0" dirty="0">
                          <a:solidFill>
                            <a:srgbClr val="002060"/>
                          </a:solidFill>
                          <a:effectLst/>
                          <a:latin typeface="Arial" pitchFamily="34" charset="0"/>
                          <a:cs typeface="Arial" pitchFamily="34" charset="0"/>
                        </a:rPr>
                        <a:t> </a:t>
                      </a:r>
                      <a:r>
                        <a:rPr lang="hr-HR" sz="1400" b="1" dirty="0">
                          <a:solidFill>
                            <a:srgbClr val="002060"/>
                          </a:solidFill>
                          <a:effectLst/>
                          <a:latin typeface="Arial" pitchFamily="34" charset="0"/>
                          <a:cs typeface="Arial" pitchFamily="34" charset="0"/>
                        </a:rPr>
                        <a:t>poduka</a:t>
                      </a:r>
                      <a:r>
                        <a:rPr lang="hr-HR" sz="1400" b="1" baseline="0" dirty="0">
                          <a:solidFill>
                            <a:srgbClr val="002060"/>
                          </a:solidFill>
                          <a:effectLst/>
                          <a:latin typeface="Arial" pitchFamily="34" charset="0"/>
                          <a:cs typeface="Arial" pitchFamily="34" charset="0"/>
                        </a:rPr>
                        <a:t> </a:t>
                      </a:r>
                      <a:r>
                        <a:rPr lang="hr-HR" sz="1400" b="1" dirty="0">
                          <a:solidFill>
                            <a:srgbClr val="002060"/>
                          </a:solidFill>
                          <a:effectLst/>
                          <a:latin typeface="Arial" pitchFamily="34" charset="0"/>
                          <a:cs typeface="Arial" pitchFamily="34" charset="0"/>
                        </a:rPr>
                        <a:t>plivanja, PSP,  </a:t>
                      </a:r>
                    </a:p>
                    <a:p>
                      <a:pPr lvl="0" algn="l">
                        <a:buFont typeface="Wingdings" pitchFamily="2" charset="2"/>
                        <a:buChar char="Ø"/>
                      </a:pPr>
                      <a:r>
                        <a:rPr lang="hr-HR" sz="1400" b="1" dirty="0">
                          <a:solidFill>
                            <a:srgbClr val="002060"/>
                          </a:solidFill>
                          <a:effectLst/>
                          <a:latin typeface="Arial" pitchFamily="34" charset="0"/>
                          <a:cs typeface="Arial" pitchFamily="34" charset="0"/>
                        </a:rPr>
                        <a:t> administrator eMarice i/ili eDnevnika</a:t>
                      </a:r>
                    </a:p>
                    <a:p>
                      <a:pPr lvl="0" algn="l">
                        <a:buFont typeface="Wingdings" pitchFamily="2" charset="2"/>
                        <a:buChar char="Ø"/>
                      </a:pPr>
                      <a:r>
                        <a:rPr lang="hr-HR" sz="1400" b="1" dirty="0">
                          <a:solidFill>
                            <a:srgbClr val="002060"/>
                          </a:solidFill>
                          <a:effectLst/>
                          <a:latin typeface="Arial" pitchFamily="34" charset="0"/>
                          <a:cs typeface="Arial" pitchFamily="34" charset="0"/>
                        </a:rPr>
                        <a:t> satničar, voditelj smjene/PŠ</a:t>
                      </a:r>
                    </a:p>
                    <a:p>
                      <a:pPr lvl="0" algn="l">
                        <a:buFont typeface="Wingdings" pitchFamily="2" charset="2"/>
                        <a:buChar char="Ø"/>
                      </a:pPr>
                      <a:r>
                        <a:rPr lang="hr-HR" sz="1400" b="1" dirty="0">
                          <a:solidFill>
                            <a:srgbClr val="002060"/>
                          </a:solidFill>
                          <a:effectLst/>
                          <a:latin typeface="Arial" pitchFamily="34" charset="0"/>
                          <a:cs typeface="Arial" pitchFamily="34" charset="0"/>
                        </a:rPr>
                        <a:t> sindikalni povjerenik/radnički vijećnik/zaštita na radu</a:t>
                      </a:r>
                    </a:p>
                    <a:p>
                      <a:pPr lvl="0" algn="l">
                        <a:buFont typeface="Wingdings" pitchFamily="2" charset="2"/>
                        <a:buChar char="Ø"/>
                      </a:pPr>
                      <a:r>
                        <a:rPr lang="hr-HR" sz="1400" b="1" dirty="0">
                          <a:solidFill>
                            <a:srgbClr val="002060"/>
                          </a:solidFill>
                          <a:effectLst/>
                          <a:latin typeface="Arial" pitchFamily="34" charset="0"/>
                          <a:cs typeface="Arial" pitchFamily="34" charset="0"/>
                        </a:rPr>
                        <a:t> pravo na umanjenje 2 sata – više od 30 godina radnog staža</a:t>
                      </a:r>
                    </a:p>
                  </a:txBody>
                  <a:tcPr marL="91446" marR="91446" marT="45736" marB="45736" anchor="ctr"/>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nvGraphicFramePr>
        <p:xfrm>
          <a:off x="1991544" y="5733256"/>
          <a:ext cx="8136904" cy="944912"/>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20000"/>
                    </a:ext>
                  </a:extLst>
                </a:gridCol>
                <a:gridCol w="6120680">
                  <a:extLst>
                    <a:ext uri="{9D8B030D-6E8A-4147-A177-3AD203B41FA5}">
                      <a16:colId xmlns:a16="http://schemas.microsoft.com/office/drawing/2014/main" val="20001"/>
                    </a:ext>
                  </a:extLst>
                </a:gridCol>
              </a:tblGrid>
              <a:tr h="720080">
                <a:tc>
                  <a:txBody>
                    <a:bodyPr/>
                    <a:lstStyle/>
                    <a:p>
                      <a:pPr algn="ctr"/>
                      <a:r>
                        <a:rPr lang="hr-HR" sz="2000" dirty="0">
                          <a:latin typeface="Arial" pitchFamily="34" charset="0"/>
                          <a:cs typeface="Arial" pitchFamily="34" charset="0"/>
                        </a:rPr>
                        <a:t>Ostali poslovi</a:t>
                      </a:r>
                    </a:p>
                    <a:p>
                      <a:pPr algn="ctr"/>
                      <a:r>
                        <a:rPr lang="hr-HR" sz="1800" dirty="0">
                          <a:solidFill>
                            <a:schemeClr val="tx1"/>
                          </a:solidFill>
                          <a:latin typeface="Arial" pitchFamily="34" charset="0"/>
                          <a:cs typeface="Arial" pitchFamily="34" charset="0"/>
                        </a:rPr>
                        <a:t>(16 do 18 sati)</a:t>
                      </a:r>
                    </a:p>
                  </a:txBody>
                  <a:tcPr marL="91446" marR="91446" marT="45736" marB="45736" anchor="ctr">
                    <a:solidFill>
                      <a:schemeClr val="bg1">
                        <a:lumMod val="85000"/>
                      </a:schemeClr>
                    </a:solidFill>
                  </a:tcPr>
                </a:tc>
                <a:tc>
                  <a:txBody>
                    <a:bodyPr/>
                    <a:lstStyle/>
                    <a:p>
                      <a:pPr lvl="0">
                        <a:buFont typeface="Wingdings" pitchFamily="2" charset="2"/>
                        <a:buChar char="ü"/>
                      </a:pPr>
                      <a:r>
                        <a:rPr lang="hr-HR" sz="1400" dirty="0">
                          <a:solidFill>
                            <a:schemeClr val="tx1"/>
                          </a:solidFill>
                          <a:effectLst/>
                          <a:latin typeface="Arial" pitchFamily="34" charset="0"/>
                          <a:cs typeface="Arial" pitchFamily="34" charset="0"/>
                        </a:rPr>
                        <a:t> pripreme (30 min. po satu redovite nastave)</a:t>
                      </a:r>
                    </a:p>
                    <a:p>
                      <a:pPr lvl="0">
                        <a:buFont typeface="Wingdings" pitchFamily="2" charset="2"/>
                        <a:buChar char="ü"/>
                      </a:pPr>
                      <a:r>
                        <a:rPr lang="hr-HR" sz="1400" dirty="0">
                          <a:solidFill>
                            <a:schemeClr val="tx1"/>
                          </a:solidFill>
                          <a:effectLst/>
                          <a:latin typeface="Arial" pitchFamily="34" charset="0"/>
                          <a:cs typeface="Arial" pitchFamily="34" charset="0"/>
                        </a:rPr>
                        <a:t>ostali razrednički poslovi (2 sata)</a:t>
                      </a:r>
                    </a:p>
                    <a:p>
                      <a:pPr lvl="0">
                        <a:buFont typeface="Wingdings" pitchFamily="2" charset="2"/>
                        <a:buChar char="ü"/>
                      </a:pPr>
                      <a:r>
                        <a:rPr lang="hr-HR" sz="1400" dirty="0">
                          <a:solidFill>
                            <a:schemeClr val="tx1"/>
                          </a:solidFill>
                          <a:effectLst/>
                          <a:latin typeface="Arial" pitchFamily="34" charset="0"/>
                          <a:cs typeface="Arial" pitchFamily="34" charset="0"/>
                        </a:rPr>
                        <a:t>dežurstvo, školske novine, mrežne stranice, održavanje kabineta …. </a:t>
                      </a:r>
                    </a:p>
                    <a:p>
                      <a:pPr lvl="0">
                        <a:buFont typeface="Wingdings" pitchFamily="2" charset="2"/>
                        <a:buChar char="ü"/>
                      </a:pPr>
                      <a:r>
                        <a:rPr lang="hr-HR" sz="1400" dirty="0">
                          <a:solidFill>
                            <a:schemeClr val="tx1"/>
                          </a:solidFill>
                          <a:effectLst/>
                          <a:latin typeface="Arial" pitchFamily="34" charset="0"/>
                          <a:cs typeface="Arial" pitchFamily="34" charset="0"/>
                        </a:rPr>
                        <a:t>sindikalni povjerenik/radnički vijećnik/zaštita na radu  </a:t>
                      </a:r>
                    </a:p>
                  </a:txBody>
                  <a:tcPr marL="91446" marR="91446" marT="45736" marB="45736">
                    <a:solidFill>
                      <a:schemeClr val="bg1">
                        <a:lumMod val="85000"/>
                      </a:schemeClr>
                    </a:solidFill>
                  </a:tcPr>
                </a:tc>
                <a:extLst>
                  <a:ext uri="{0D108BD9-81ED-4DB2-BD59-A6C34878D82A}">
                    <a16:rowId xmlns:a16="http://schemas.microsoft.com/office/drawing/2014/main" val="10000"/>
                  </a:ext>
                </a:extLst>
              </a:tr>
            </a:tbl>
          </a:graphicData>
        </a:graphic>
      </p:graphicFrame>
      <p:sp>
        <p:nvSpPr>
          <p:cNvPr id="6" name="Rounded Rectangle 5"/>
          <p:cNvSpPr/>
          <p:nvPr/>
        </p:nvSpPr>
        <p:spPr>
          <a:xfrm>
            <a:off x="1703513" y="1484785"/>
            <a:ext cx="8855075" cy="3456383"/>
          </a:xfrm>
          <a:prstGeom prst="roundRect">
            <a:avLst/>
          </a:prstGeom>
          <a:noFill/>
          <a:ln w="349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hr-HR"/>
          </a:p>
        </p:txBody>
      </p:sp>
      <p:sp>
        <p:nvSpPr>
          <p:cNvPr id="10" name="Up Arrow Callout 9"/>
          <p:cNvSpPr/>
          <p:nvPr/>
        </p:nvSpPr>
        <p:spPr bwMode="auto">
          <a:xfrm>
            <a:off x="3791744" y="4941168"/>
            <a:ext cx="4176464" cy="504056"/>
          </a:xfrm>
          <a:prstGeom prst="upArrowCallout">
            <a:avLst/>
          </a:prstGeom>
          <a:solidFill>
            <a:schemeClr val="bg1"/>
          </a:solidFill>
          <a:ln w="349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r>
              <a:rPr lang="hr-HR" sz="1400" b="1" dirty="0">
                <a:solidFill>
                  <a:srgbClr val="C00000"/>
                </a:solidFill>
                <a:latin typeface="Arial" charset="0"/>
                <a:cs typeface="Arial" charset="0"/>
              </a:rPr>
              <a:t>Neposredni odgojno-obrazovni rad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amond(in)">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amond(in)">
                                      <p:cBhvr>
                                        <p:cTn id="22" dur="1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diamond(in)">
                                      <p:cBhvr>
                                        <p:cTn id="2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18F9BDF-98E9-400C-8666-F9F9E94011A3}"/>
              </a:ext>
            </a:extLst>
          </p:cNvPr>
          <p:cNvSpPr>
            <a:spLocks noGrp="1"/>
          </p:cNvSpPr>
          <p:nvPr>
            <p:ph type="ctrTitle"/>
          </p:nvPr>
        </p:nvSpPr>
        <p:spPr>
          <a:xfrm>
            <a:off x="1507067" y="437323"/>
            <a:ext cx="7766936" cy="723568"/>
          </a:xfrm>
        </p:spPr>
        <p:txBody>
          <a:bodyPr/>
          <a:lstStyle/>
          <a:p>
            <a:pPr algn="ctr"/>
            <a:r>
              <a:rPr lang="hr-HR" sz="2800" dirty="0"/>
              <a:t>Ocjena vladanja</a:t>
            </a:r>
          </a:p>
        </p:txBody>
      </p:sp>
      <p:sp>
        <p:nvSpPr>
          <p:cNvPr id="3" name="Podnaslov 2">
            <a:extLst>
              <a:ext uri="{FF2B5EF4-FFF2-40B4-BE49-F238E27FC236}">
                <a16:creationId xmlns:a16="http://schemas.microsoft.com/office/drawing/2014/main" id="{6B57C767-CA7A-4689-A65F-6218DD5041FC}"/>
              </a:ext>
            </a:extLst>
          </p:cNvPr>
          <p:cNvSpPr>
            <a:spLocks noGrp="1"/>
          </p:cNvSpPr>
          <p:nvPr>
            <p:ph type="subTitle" idx="1"/>
          </p:nvPr>
        </p:nvSpPr>
        <p:spPr>
          <a:xfrm>
            <a:off x="1507067" y="1351722"/>
            <a:ext cx="7766936" cy="4762831"/>
          </a:xfrm>
        </p:spPr>
        <p:txBody>
          <a:bodyPr/>
          <a:lstStyle/>
          <a:p>
            <a:pPr algn="ctr"/>
            <a:r>
              <a:rPr lang="hr-HR" dirty="0">
                <a:solidFill>
                  <a:schemeClr val="tx1"/>
                </a:solidFill>
              </a:rPr>
              <a:t>Članak 72. stavak 5.</a:t>
            </a:r>
          </a:p>
          <a:p>
            <a:pPr algn="l"/>
            <a:r>
              <a:rPr lang="hr-HR" dirty="0">
                <a:solidFill>
                  <a:schemeClr val="tx1"/>
                </a:solidFill>
              </a:rPr>
              <a:t>Opisne ocjene iz vladanja su: uzorno, dobro i loše.</a:t>
            </a:r>
          </a:p>
          <a:p>
            <a:pPr algn="ctr"/>
            <a:r>
              <a:rPr lang="hr-HR" dirty="0">
                <a:solidFill>
                  <a:schemeClr val="tx1"/>
                </a:solidFill>
              </a:rPr>
              <a:t>Članak 73. stavak 1.</a:t>
            </a:r>
          </a:p>
          <a:p>
            <a:pPr algn="l"/>
            <a:r>
              <a:rPr lang="hr-HR" sz="1800" dirty="0">
                <a:solidFill>
                  <a:srgbClr val="000000"/>
                </a:solidFill>
                <a:effectLst/>
                <a:latin typeface="+mj-lt"/>
                <a:ea typeface="Calibri" panose="020F0502020204030204" pitchFamily="34" charset="0"/>
              </a:rPr>
              <a:t>Ocjenu iz vladanja utvrđuje razredno vijeće na prijedlog razrednika.</a:t>
            </a:r>
          </a:p>
          <a:p>
            <a:pPr algn="ctr"/>
            <a:r>
              <a:rPr lang="hr-HR" dirty="0">
                <a:solidFill>
                  <a:srgbClr val="000000"/>
                </a:solidFill>
                <a:latin typeface="+mj-lt"/>
                <a:ea typeface="Calibri" panose="020F0502020204030204" pitchFamily="34" charset="0"/>
              </a:rPr>
              <a:t>Članak 73. stavak 2.</a:t>
            </a:r>
            <a:endParaRPr lang="hr-HR" sz="1800" dirty="0">
              <a:solidFill>
                <a:srgbClr val="000000"/>
              </a:solidFill>
              <a:effectLst/>
              <a:latin typeface="+mj-lt"/>
              <a:ea typeface="Calibri" panose="020F0502020204030204" pitchFamily="34" charset="0"/>
            </a:endParaRPr>
          </a:p>
          <a:p>
            <a:pPr algn="l"/>
            <a:r>
              <a:rPr lang="hr-HR" sz="1800" dirty="0">
                <a:solidFill>
                  <a:schemeClr val="tx1"/>
                </a:solidFill>
                <a:effectLst/>
                <a:latin typeface="+mj-lt"/>
                <a:ea typeface="Calibri" panose="020F0502020204030204" pitchFamily="34" charset="0"/>
                <a:cs typeface="Times New Roman" panose="02020603050405020304" pitchFamily="18" charset="0"/>
              </a:rPr>
              <a:t>Uspjeh učenika i zaključna ocjena za svaki nastavni predmet kao i ocjena iz vladanja utvrđuje se javno u razrednom odjelu, odnosno obrazovnoj skupini na kraju nastavne godine.</a:t>
            </a:r>
          </a:p>
          <a:p>
            <a:pPr algn="ctr"/>
            <a:r>
              <a:rPr lang="hr-HR" sz="1800" dirty="0">
                <a:solidFill>
                  <a:srgbClr val="000000"/>
                </a:solidFill>
                <a:effectLst/>
                <a:latin typeface="+mj-lt"/>
                <a:ea typeface="Calibri" panose="020F0502020204030204" pitchFamily="34" charset="0"/>
              </a:rPr>
              <a:t>Članak 76. stavak 7.</a:t>
            </a:r>
          </a:p>
          <a:p>
            <a:pPr algn="l"/>
            <a:r>
              <a:rPr lang="hr-HR" sz="1800" dirty="0">
                <a:solidFill>
                  <a:srgbClr val="000000"/>
                </a:solidFill>
                <a:effectLst/>
                <a:latin typeface="+mj-lt"/>
                <a:ea typeface="Calibri" panose="020F0502020204030204" pitchFamily="34" charset="0"/>
                <a:cs typeface="Times New Roman" panose="02020603050405020304" pitchFamily="18" charset="0"/>
              </a:rPr>
              <a:t>Učenik ili roditelj koji nije zadovoljan ocjenom iz vladanja može u roku od dva dana od završetka nastavne godine podnijeti zahtjev učiteljskom/nastavničkom vijeću radi preispitivanja ocjene. Odluka o ocjeni iz vladanja učiteljskog/nastavničkog vijeća je konačna</a:t>
            </a:r>
            <a:r>
              <a:rPr lang="hr-HR" sz="1800" dirty="0">
                <a:effectLst/>
                <a:latin typeface="+mj-lt"/>
                <a:ea typeface="Calibri" panose="020F0502020204030204" pitchFamily="34" charset="0"/>
                <a:cs typeface="Times New Roman" panose="02020603050405020304" pitchFamily="18" charset="0"/>
              </a:rPr>
              <a:t>.</a:t>
            </a:r>
          </a:p>
          <a:p>
            <a:pPr algn="l"/>
            <a:endParaRPr lang="hr-HR" sz="1800" dirty="0">
              <a:solidFill>
                <a:srgbClr val="000000"/>
              </a:solidFill>
              <a:effectLst/>
              <a:latin typeface="+mj-lt"/>
              <a:ea typeface="Calibri" panose="020F0502020204030204" pitchFamily="34" charset="0"/>
            </a:endParaRPr>
          </a:p>
          <a:p>
            <a:pPr algn="l"/>
            <a:endParaRPr lang="hr-HR" dirty="0">
              <a:solidFill>
                <a:srgbClr val="000000"/>
              </a:solidFill>
              <a:latin typeface="+mj-lt"/>
              <a:ea typeface="Calibri" panose="020F0502020204030204" pitchFamily="34" charset="0"/>
            </a:endParaRPr>
          </a:p>
          <a:p>
            <a:pPr algn="l"/>
            <a:endParaRPr lang="hr-HR" dirty="0">
              <a:latin typeface="+mj-lt"/>
            </a:endParaRPr>
          </a:p>
        </p:txBody>
      </p:sp>
    </p:spTree>
    <p:extLst>
      <p:ext uri="{BB962C8B-B14F-4D97-AF65-F5344CB8AC3E}">
        <p14:creationId xmlns:p14="http://schemas.microsoft.com/office/powerpoint/2010/main" val="237976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703512" y="404665"/>
            <a:ext cx="7848872" cy="830997"/>
          </a:xfrm>
          <a:prstGeom prst="rect">
            <a:avLst/>
          </a:prstGeom>
          <a:noFill/>
          <a:ln w="12700" cap="sq">
            <a:noFill/>
            <a:miter lim="800000"/>
            <a:headEnd type="none" w="sm" len="sm"/>
            <a:tailEnd type="none" w="sm" len="sm"/>
          </a:ln>
        </p:spPr>
        <p:txBody>
          <a:bodyPr wrap="square">
            <a:spAutoFit/>
          </a:bodyPr>
          <a:lstStyle/>
          <a:p>
            <a:pPr>
              <a:lnSpc>
                <a:spcPct val="100000"/>
              </a:lnSpc>
              <a:spcBef>
                <a:spcPct val="0"/>
              </a:spcBef>
              <a:defRPr/>
            </a:pPr>
            <a:r>
              <a:rPr lang="hr-HR" sz="2800" dirty="0">
                <a:solidFill>
                  <a:srgbClr val="C00000"/>
                </a:solidFill>
                <a:effectLst>
                  <a:outerShdw blurRad="38100" dist="38100" dir="2700000" algn="tl">
                    <a:srgbClr val="000000">
                      <a:alpha val="43137"/>
                    </a:srgbClr>
                  </a:outerShdw>
                </a:effectLst>
              </a:rPr>
              <a:t>TJEDNO I GODIŠNJE ZADUŽENJE UČITELJA</a:t>
            </a:r>
          </a:p>
          <a:p>
            <a:pPr>
              <a:defRPr/>
            </a:pPr>
            <a:r>
              <a:rPr lang="hr-HR" sz="2000" i="1" dirty="0">
                <a:solidFill>
                  <a:srgbClr val="002060"/>
                </a:solidFill>
                <a:effectLst>
                  <a:outerShdw blurRad="38100" dist="38100" dir="2700000" algn="tl">
                    <a:srgbClr val="000000">
                      <a:alpha val="43137"/>
                    </a:srgbClr>
                  </a:outerShdw>
                </a:effectLst>
              </a:rPr>
              <a:t>IZRAČUN NEPUNE NORME</a:t>
            </a:r>
          </a:p>
        </p:txBody>
      </p:sp>
      <p:sp>
        <p:nvSpPr>
          <p:cNvPr id="6" name="Content Placeholder 5"/>
          <p:cNvSpPr txBox="1">
            <a:spLocks/>
          </p:cNvSpPr>
          <p:nvPr/>
        </p:nvSpPr>
        <p:spPr>
          <a:xfrm>
            <a:off x="1847528" y="1556792"/>
            <a:ext cx="8640960" cy="5112568"/>
          </a:xfrm>
          <a:prstGeom prst="rect">
            <a:avLst/>
          </a:prstGeom>
        </p:spPr>
        <p:txBody>
          <a:bodyPr/>
          <a:lstStyle/>
          <a:p>
            <a:r>
              <a:rPr lang="hr-HR" dirty="0">
                <a:solidFill>
                  <a:srgbClr val="A50021"/>
                </a:solidFill>
              </a:rPr>
              <a:t>Pravilnika o tjednim radnim obvezama učitelja i stručnih suradnika u OŠ</a:t>
            </a:r>
          </a:p>
          <a:p>
            <a:endParaRPr lang="hr-HR" sz="800" dirty="0">
              <a:solidFill>
                <a:srgbClr val="A50021"/>
              </a:solidFill>
            </a:endParaRPr>
          </a:p>
          <a:p>
            <a:pPr algn="ctr"/>
            <a:r>
              <a:rPr lang="hr-HR" sz="1600" dirty="0"/>
              <a:t> </a:t>
            </a:r>
            <a:r>
              <a:rPr lang="vi-VN" sz="1600" dirty="0">
                <a:solidFill>
                  <a:srgbClr val="002060"/>
                </a:solidFill>
              </a:rPr>
              <a:t>Članak 18.</a:t>
            </a:r>
            <a:endParaRPr lang="hr-HR" sz="1600" dirty="0">
              <a:solidFill>
                <a:srgbClr val="002060"/>
              </a:solidFill>
            </a:endParaRPr>
          </a:p>
          <a:p>
            <a:pPr algn="ctr"/>
            <a:endParaRPr lang="vi-VN" sz="800" dirty="0"/>
          </a:p>
          <a:p>
            <a:pPr marL="342900" indent="-342900">
              <a:buAutoNum type="arabicParenBoth"/>
            </a:pPr>
            <a:r>
              <a:rPr lang="vi-VN" sz="1600" dirty="0">
                <a:solidFill>
                  <a:srgbClr val="002060"/>
                </a:solidFill>
              </a:rPr>
              <a:t>Nepuno radno vrijeme utvrđuje se na osnovi broja sati </a:t>
            </a:r>
            <a:r>
              <a:rPr lang="vi-VN" sz="1600" dirty="0">
                <a:solidFill>
                  <a:srgbClr val="A50021"/>
                </a:solidFill>
              </a:rPr>
              <a:t>redovite</a:t>
            </a:r>
            <a:r>
              <a:rPr lang="vi-VN" sz="1600" dirty="0">
                <a:solidFill>
                  <a:srgbClr val="002060"/>
                </a:solidFill>
              </a:rPr>
              <a:t> nastave i/ili </a:t>
            </a:r>
            <a:r>
              <a:rPr lang="vi-VN" sz="1600" dirty="0">
                <a:solidFill>
                  <a:srgbClr val="A50021"/>
                </a:solidFill>
              </a:rPr>
              <a:t>izborne</a:t>
            </a:r>
            <a:r>
              <a:rPr lang="vi-VN" sz="1600" dirty="0">
                <a:solidFill>
                  <a:srgbClr val="002060"/>
                </a:solidFill>
              </a:rPr>
              <a:t> nastave te </a:t>
            </a:r>
            <a:r>
              <a:rPr lang="vi-VN" sz="1600" dirty="0">
                <a:solidFill>
                  <a:srgbClr val="A50021"/>
                </a:solidFill>
              </a:rPr>
              <a:t>dva</a:t>
            </a:r>
            <a:r>
              <a:rPr lang="vi-VN" sz="1600" dirty="0">
                <a:solidFill>
                  <a:srgbClr val="002060"/>
                </a:solidFill>
              </a:rPr>
              <a:t> sata neposrednog odgojno-obrazovnog </a:t>
            </a:r>
            <a:r>
              <a:rPr lang="vi-VN" sz="1600" dirty="0">
                <a:solidFill>
                  <a:srgbClr val="A50021"/>
                </a:solidFill>
              </a:rPr>
              <a:t>rada razrednika </a:t>
            </a:r>
            <a:r>
              <a:rPr lang="vi-VN" sz="1600" dirty="0">
                <a:solidFill>
                  <a:srgbClr val="002060"/>
                </a:solidFill>
              </a:rPr>
              <a:t>propisanih za ostvarivanje prava na puno radno vrijeme.</a:t>
            </a:r>
            <a:endParaRPr lang="hr-HR" sz="1600" dirty="0">
              <a:solidFill>
                <a:srgbClr val="002060"/>
              </a:solidFill>
            </a:endParaRPr>
          </a:p>
          <a:p>
            <a:pPr marL="342900" indent="-342900"/>
            <a:endParaRPr lang="vi-VN" sz="800" dirty="0">
              <a:solidFill>
                <a:srgbClr val="002060"/>
              </a:solidFill>
            </a:endParaRPr>
          </a:p>
          <a:p>
            <a:pPr marL="363538" indent="-363538"/>
            <a:r>
              <a:rPr lang="vi-VN" sz="1600" dirty="0">
                <a:solidFill>
                  <a:srgbClr val="002060"/>
                </a:solidFill>
              </a:rPr>
              <a:t>(2) Izračun broja sati rada u nepunom tjednom radnom vremenu izračunava se na temelju postavljenog razmjera </a:t>
            </a:r>
            <a:r>
              <a:rPr lang="vi-VN" sz="1600" dirty="0">
                <a:solidFill>
                  <a:srgbClr val="A50021"/>
                </a:solidFill>
              </a:rPr>
              <a:t>A : B = C : x</a:t>
            </a:r>
            <a:r>
              <a:rPr lang="vi-VN" sz="1600" dirty="0">
                <a:solidFill>
                  <a:srgbClr val="002060"/>
                </a:solidFill>
              </a:rPr>
              <a:t>, u kojem:</a:t>
            </a:r>
            <a:endParaRPr lang="hr-HR" sz="1600" dirty="0">
              <a:solidFill>
                <a:srgbClr val="002060"/>
              </a:solidFill>
            </a:endParaRPr>
          </a:p>
          <a:p>
            <a:endParaRPr lang="vi-VN" sz="800" dirty="0">
              <a:solidFill>
                <a:srgbClr val="002060"/>
              </a:solidFill>
            </a:endParaRPr>
          </a:p>
          <a:p>
            <a:pPr marL="265113"/>
            <a:r>
              <a:rPr lang="vi-VN" sz="1600" dirty="0">
                <a:solidFill>
                  <a:srgbClr val="002060"/>
                </a:solidFill>
              </a:rPr>
              <a:t>– </a:t>
            </a:r>
            <a:r>
              <a:rPr lang="vi-VN" sz="1600" dirty="0">
                <a:solidFill>
                  <a:srgbClr val="A50021"/>
                </a:solidFill>
              </a:rPr>
              <a:t>A</a:t>
            </a:r>
            <a:r>
              <a:rPr lang="vi-VN" sz="1600" dirty="0">
                <a:solidFill>
                  <a:srgbClr val="002060"/>
                </a:solidFill>
              </a:rPr>
              <a:t> predstavlja potreban broj sati redovite nastave za puno tjedno radno vrijeme </a:t>
            </a:r>
            <a:endParaRPr lang="hr-HR" sz="1600" dirty="0">
              <a:solidFill>
                <a:srgbClr val="002060"/>
              </a:solidFill>
            </a:endParaRPr>
          </a:p>
          <a:p>
            <a:pPr marL="265113"/>
            <a:r>
              <a:rPr lang="hr-HR" sz="1600" dirty="0">
                <a:solidFill>
                  <a:srgbClr val="002060"/>
                </a:solidFill>
              </a:rPr>
              <a:t>   </a:t>
            </a:r>
            <a:r>
              <a:rPr lang="vi-VN" sz="1600" dirty="0">
                <a:solidFill>
                  <a:srgbClr val="002060"/>
                </a:solidFill>
              </a:rPr>
              <a:t>prema članku 13. stavku 4.2. ovoga Pravilnika (</a:t>
            </a:r>
            <a:r>
              <a:rPr lang="vi-VN" sz="1600" dirty="0">
                <a:solidFill>
                  <a:srgbClr val="A50021"/>
                </a:solidFill>
              </a:rPr>
              <a:t>18/19/20</a:t>
            </a:r>
            <a:r>
              <a:rPr lang="vi-VN" sz="1600" dirty="0">
                <a:solidFill>
                  <a:srgbClr val="002060"/>
                </a:solidFill>
              </a:rPr>
              <a:t>),</a:t>
            </a:r>
            <a:endParaRPr lang="hr-HR" sz="1600" dirty="0">
              <a:solidFill>
                <a:srgbClr val="002060"/>
              </a:solidFill>
            </a:endParaRPr>
          </a:p>
          <a:p>
            <a:pPr indent="265113"/>
            <a:endParaRPr lang="vi-VN" sz="800" dirty="0">
              <a:solidFill>
                <a:srgbClr val="002060"/>
              </a:solidFill>
            </a:endParaRPr>
          </a:p>
          <a:p>
            <a:pPr marL="265113"/>
            <a:r>
              <a:rPr lang="vi-VN" sz="1600" dirty="0">
                <a:solidFill>
                  <a:srgbClr val="002060"/>
                </a:solidFill>
              </a:rPr>
              <a:t>– </a:t>
            </a:r>
            <a:r>
              <a:rPr lang="vi-VN" sz="1600" dirty="0">
                <a:solidFill>
                  <a:srgbClr val="A50021"/>
                </a:solidFill>
              </a:rPr>
              <a:t>B</a:t>
            </a:r>
            <a:r>
              <a:rPr lang="vi-VN" sz="1600" dirty="0">
                <a:solidFill>
                  <a:srgbClr val="002060"/>
                </a:solidFill>
              </a:rPr>
              <a:t> predstavlja broj </a:t>
            </a:r>
            <a:r>
              <a:rPr lang="vi-VN" sz="1600" dirty="0">
                <a:solidFill>
                  <a:srgbClr val="A50021"/>
                </a:solidFill>
              </a:rPr>
              <a:t>40</a:t>
            </a:r>
            <a:r>
              <a:rPr lang="vi-VN" sz="1600" dirty="0">
                <a:solidFill>
                  <a:srgbClr val="002060"/>
                </a:solidFill>
              </a:rPr>
              <a:t>, odnosno potreban broj sati rada za puno tjedno radno </a:t>
            </a:r>
            <a:endParaRPr lang="hr-HR" sz="1600" dirty="0">
              <a:solidFill>
                <a:srgbClr val="002060"/>
              </a:solidFill>
            </a:endParaRPr>
          </a:p>
          <a:p>
            <a:pPr marL="265113"/>
            <a:r>
              <a:rPr lang="hr-HR" sz="1600" dirty="0">
                <a:solidFill>
                  <a:srgbClr val="002060"/>
                </a:solidFill>
              </a:rPr>
              <a:t>   </a:t>
            </a:r>
            <a:r>
              <a:rPr lang="vi-VN" sz="1600" dirty="0">
                <a:solidFill>
                  <a:srgbClr val="002060"/>
                </a:solidFill>
              </a:rPr>
              <a:t>vrijeme prema članku 9. stavku 2. ovog Pravilnika,</a:t>
            </a:r>
            <a:endParaRPr lang="hr-HR" sz="1600" dirty="0">
              <a:solidFill>
                <a:srgbClr val="002060"/>
              </a:solidFill>
            </a:endParaRPr>
          </a:p>
          <a:p>
            <a:pPr indent="265113"/>
            <a:endParaRPr lang="vi-VN" sz="800" dirty="0">
              <a:solidFill>
                <a:srgbClr val="002060"/>
              </a:solidFill>
            </a:endParaRPr>
          </a:p>
          <a:p>
            <a:pPr marL="265113"/>
            <a:r>
              <a:rPr lang="vi-VN" sz="1600" dirty="0">
                <a:solidFill>
                  <a:srgbClr val="002060"/>
                </a:solidFill>
              </a:rPr>
              <a:t>– u </a:t>
            </a:r>
            <a:r>
              <a:rPr lang="vi-VN" sz="1600" dirty="0">
                <a:solidFill>
                  <a:srgbClr val="A50021"/>
                </a:solidFill>
              </a:rPr>
              <a:t>C</a:t>
            </a:r>
            <a:r>
              <a:rPr lang="vi-VN" sz="1600" dirty="0">
                <a:solidFill>
                  <a:srgbClr val="002060"/>
                </a:solidFill>
              </a:rPr>
              <a:t> predstavlja broj sati neposrednog odgojno-obrazovnog rada iz stavka 1. ovoga </a:t>
            </a:r>
            <a:endParaRPr lang="hr-HR" sz="1600" dirty="0">
              <a:solidFill>
                <a:srgbClr val="002060"/>
              </a:solidFill>
            </a:endParaRPr>
          </a:p>
          <a:p>
            <a:pPr marL="265113"/>
            <a:r>
              <a:rPr lang="hr-HR" sz="1600" dirty="0">
                <a:solidFill>
                  <a:srgbClr val="002060"/>
                </a:solidFill>
              </a:rPr>
              <a:t>   </a:t>
            </a:r>
            <a:r>
              <a:rPr lang="vi-VN" sz="1600" dirty="0">
                <a:solidFill>
                  <a:srgbClr val="002060"/>
                </a:solidFill>
              </a:rPr>
              <a:t>članka na temelju kojeg se sklapa ugovor o radu u </a:t>
            </a:r>
            <a:r>
              <a:rPr lang="vi-VN" sz="1600" dirty="0">
                <a:solidFill>
                  <a:srgbClr val="A50021"/>
                </a:solidFill>
              </a:rPr>
              <a:t>nepunom</a:t>
            </a:r>
            <a:r>
              <a:rPr lang="vi-VN" sz="1600" dirty="0">
                <a:solidFill>
                  <a:srgbClr val="002060"/>
                </a:solidFill>
              </a:rPr>
              <a:t> tjednom </a:t>
            </a:r>
            <a:r>
              <a:rPr lang="vi-VN" sz="1600" dirty="0">
                <a:solidFill>
                  <a:srgbClr val="A50021"/>
                </a:solidFill>
              </a:rPr>
              <a:t>radnom </a:t>
            </a:r>
            <a:endParaRPr lang="hr-HR" sz="1600" dirty="0">
              <a:solidFill>
                <a:srgbClr val="A50021"/>
              </a:solidFill>
            </a:endParaRPr>
          </a:p>
          <a:p>
            <a:pPr marL="265113"/>
            <a:r>
              <a:rPr lang="hr-HR" sz="1600" dirty="0">
                <a:solidFill>
                  <a:srgbClr val="A50021"/>
                </a:solidFill>
              </a:rPr>
              <a:t>   </a:t>
            </a:r>
            <a:r>
              <a:rPr lang="vi-VN" sz="1600" dirty="0">
                <a:solidFill>
                  <a:srgbClr val="A50021"/>
                </a:solidFill>
              </a:rPr>
              <a:t>vremenu </a:t>
            </a:r>
            <a:r>
              <a:rPr lang="vi-VN" sz="1600" dirty="0">
                <a:solidFill>
                  <a:srgbClr val="002060"/>
                </a:solidFill>
              </a:rPr>
              <a:t>i</a:t>
            </a:r>
            <a:endParaRPr lang="hr-HR" sz="1600" dirty="0">
              <a:solidFill>
                <a:srgbClr val="002060"/>
              </a:solidFill>
            </a:endParaRPr>
          </a:p>
          <a:p>
            <a:pPr indent="265113"/>
            <a:endParaRPr lang="vi-VN" sz="800" dirty="0">
              <a:solidFill>
                <a:srgbClr val="002060"/>
              </a:solidFill>
            </a:endParaRPr>
          </a:p>
          <a:p>
            <a:pPr indent="265113"/>
            <a:r>
              <a:rPr lang="vi-VN" sz="1600" dirty="0">
                <a:solidFill>
                  <a:srgbClr val="002060"/>
                </a:solidFill>
              </a:rPr>
              <a:t>– </a:t>
            </a:r>
            <a:r>
              <a:rPr lang="vi-VN" sz="1600" dirty="0">
                <a:solidFill>
                  <a:srgbClr val="A50021"/>
                </a:solidFill>
              </a:rPr>
              <a:t>x </a:t>
            </a:r>
            <a:r>
              <a:rPr lang="vi-VN" sz="1600" dirty="0">
                <a:solidFill>
                  <a:srgbClr val="002060"/>
                </a:solidFill>
              </a:rPr>
              <a:t>predstavlja </a:t>
            </a:r>
            <a:r>
              <a:rPr lang="vi-VN" sz="1600" dirty="0">
                <a:solidFill>
                  <a:srgbClr val="A50021"/>
                </a:solidFill>
              </a:rPr>
              <a:t>ukupno nepuno </a:t>
            </a:r>
            <a:r>
              <a:rPr lang="vi-VN" sz="1600" dirty="0">
                <a:solidFill>
                  <a:srgbClr val="002060"/>
                </a:solidFill>
              </a:rPr>
              <a:t>tjedno radno vrijeme</a:t>
            </a:r>
            <a:r>
              <a:rPr lang="vi-VN" sz="1600" dirty="0"/>
              <a:t>.</a:t>
            </a:r>
          </a:p>
          <a:p>
            <a:endParaRPr lang="vi-VN" dirty="0">
              <a:solidFill>
                <a:srgbClr val="002060"/>
              </a:solidFill>
            </a:endParaRPr>
          </a:p>
          <a:p>
            <a:endParaRPr lang="vi-VN" sz="1400" dirty="0">
              <a:solidFill>
                <a:srgbClr val="002060"/>
              </a:solidFill>
            </a:endParaRPr>
          </a:p>
          <a:p>
            <a:pPr marL="342900" indent="-342900" defTabSz="914400" eaLnBrk="0" fontAlgn="base" hangingPunct="0">
              <a:spcBef>
                <a:spcPct val="20000"/>
              </a:spcBef>
              <a:spcAft>
                <a:spcPct val="0"/>
              </a:spcAft>
              <a:defRPr/>
            </a:pPr>
            <a:endParaRPr lang="hr-HR" sz="2400" b="1" kern="0" dirty="0">
              <a:solidFill>
                <a:srgbClr val="C00000"/>
              </a:solidFill>
              <a:effectLst>
                <a:outerShdw blurRad="38100" dist="38100" dir="2700000" algn="tl">
                  <a:srgbClr val="C0C0C0"/>
                </a:outerShdw>
              </a:effectLst>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703512" y="404665"/>
            <a:ext cx="7848872" cy="830997"/>
          </a:xfrm>
          <a:prstGeom prst="rect">
            <a:avLst/>
          </a:prstGeom>
          <a:noFill/>
          <a:ln w="12700" cap="sq">
            <a:noFill/>
            <a:miter lim="800000"/>
            <a:headEnd type="none" w="sm" len="sm"/>
            <a:tailEnd type="none" w="sm" len="sm"/>
          </a:ln>
        </p:spPr>
        <p:txBody>
          <a:bodyPr wrap="square">
            <a:spAutoFit/>
          </a:bodyPr>
          <a:lstStyle/>
          <a:p>
            <a:pPr>
              <a:lnSpc>
                <a:spcPct val="100000"/>
              </a:lnSpc>
              <a:spcBef>
                <a:spcPct val="0"/>
              </a:spcBef>
              <a:defRPr/>
            </a:pPr>
            <a:r>
              <a:rPr lang="hr-HR" sz="2800" dirty="0">
                <a:solidFill>
                  <a:schemeClr val="accent1"/>
                </a:solidFill>
                <a:effectLst>
                  <a:outerShdw blurRad="38100" dist="38100" dir="2700000" algn="tl">
                    <a:srgbClr val="000000">
                      <a:alpha val="43137"/>
                    </a:srgbClr>
                  </a:outerShdw>
                </a:effectLst>
              </a:rPr>
              <a:t>TJEDNO I GODIŠNJE ZADUŽENJE UČITELJA</a:t>
            </a:r>
          </a:p>
          <a:p>
            <a:pPr>
              <a:defRPr/>
            </a:pPr>
            <a:r>
              <a:rPr lang="hr-HR" sz="2000" i="1" dirty="0">
                <a:solidFill>
                  <a:schemeClr val="accent1"/>
                </a:solidFill>
                <a:effectLst>
                  <a:outerShdw blurRad="38100" dist="38100" dir="2700000" algn="tl">
                    <a:srgbClr val="000000">
                      <a:alpha val="43137"/>
                    </a:srgbClr>
                  </a:outerShdw>
                </a:effectLst>
              </a:rPr>
              <a:t>IZRAČUN NEPUNOG RADNOG VREMENA – NRV</a:t>
            </a:r>
          </a:p>
        </p:txBody>
      </p:sp>
      <p:sp>
        <p:nvSpPr>
          <p:cNvPr id="6" name="Content Placeholder 5"/>
          <p:cNvSpPr txBox="1">
            <a:spLocks/>
          </p:cNvSpPr>
          <p:nvPr/>
        </p:nvSpPr>
        <p:spPr>
          <a:xfrm>
            <a:off x="1847528" y="1628800"/>
            <a:ext cx="8640960" cy="1296144"/>
          </a:xfrm>
          <a:prstGeom prst="rect">
            <a:avLst/>
          </a:prstGeom>
        </p:spPr>
        <p:txBody>
          <a:bodyPr/>
          <a:lstStyle/>
          <a:p>
            <a:r>
              <a:rPr lang="hr-HR" sz="2000" dirty="0">
                <a:solidFill>
                  <a:srgbClr val="A50021"/>
                </a:solidFill>
              </a:rPr>
              <a:t>Pravilnika o tjednim radnim obvezama učitelja i suradnika u OŠ</a:t>
            </a:r>
          </a:p>
          <a:p>
            <a:endParaRPr lang="hr-HR" sz="800" dirty="0">
              <a:solidFill>
                <a:srgbClr val="A50021"/>
              </a:solidFill>
            </a:endParaRPr>
          </a:p>
          <a:p>
            <a:pPr algn="ctr"/>
            <a:endParaRPr lang="hr-HR" sz="2000" dirty="0"/>
          </a:p>
          <a:p>
            <a:pPr algn="ctr"/>
            <a:r>
              <a:rPr lang="hr-HR" sz="2000" dirty="0"/>
              <a:t> </a:t>
            </a:r>
            <a:r>
              <a:rPr lang="vi-VN" sz="2000" dirty="0">
                <a:solidFill>
                  <a:srgbClr val="002060"/>
                </a:solidFill>
              </a:rPr>
              <a:t>Članak 18.</a:t>
            </a:r>
            <a:r>
              <a:rPr lang="hr-HR" sz="2000" dirty="0">
                <a:solidFill>
                  <a:srgbClr val="002060"/>
                </a:solidFill>
              </a:rPr>
              <a:t>  st. 2</a:t>
            </a:r>
          </a:p>
          <a:p>
            <a:pPr algn="ctr"/>
            <a:endParaRPr lang="hr-HR" sz="1600" dirty="0">
              <a:solidFill>
                <a:srgbClr val="002060"/>
              </a:solidFill>
            </a:endParaRPr>
          </a:p>
          <a:p>
            <a:r>
              <a:rPr lang="hr-HR" sz="1600" dirty="0">
                <a:solidFill>
                  <a:srgbClr val="A50021"/>
                </a:solidFill>
              </a:rPr>
              <a:t>                     </a:t>
            </a:r>
            <a:r>
              <a:rPr lang="vi-VN" sz="2800" dirty="0">
                <a:solidFill>
                  <a:srgbClr val="A50021"/>
                </a:solidFill>
              </a:rPr>
              <a:t>A : B = C : </a:t>
            </a:r>
            <a:r>
              <a:rPr lang="hr-HR" sz="2800" dirty="0">
                <a:solidFill>
                  <a:srgbClr val="A50021"/>
                </a:solidFill>
              </a:rPr>
              <a:t>X                      AX = BC</a:t>
            </a:r>
          </a:p>
          <a:p>
            <a:endParaRPr lang="hr-HR" sz="2800" dirty="0">
              <a:solidFill>
                <a:srgbClr val="A50021"/>
              </a:solidFill>
            </a:endParaRPr>
          </a:p>
          <a:p>
            <a:endParaRPr lang="hr-HR" sz="2800" dirty="0">
              <a:solidFill>
                <a:srgbClr val="002060"/>
              </a:solidFill>
            </a:endParaRPr>
          </a:p>
          <a:p>
            <a:pPr algn="ctr"/>
            <a:endParaRPr lang="vi-VN" sz="800" dirty="0"/>
          </a:p>
          <a:p>
            <a:endParaRPr lang="vi-VN" dirty="0">
              <a:solidFill>
                <a:srgbClr val="002060"/>
              </a:solidFill>
            </a:endParaRPr>
          </a:p>
          <a:p>
            <a:endParaRPr lang="vi-VN" sz="1400" dirty="0">
              <a:solidFill>
                <a:srgbClr val="002060"/>
              </a:solidFill>
            </a:endParaRPr>
          </a:p>
          <a:p>
            <a:pPr marL="342900" indent="-342900" defTabSz="914400" eaLnBrk="0" fontAlgn="base" hangingPunct="0">
              <a:spcBef>
                <a:spcPct val="20000"/>
              </a:spcBef>
              <a:spcAft>
                <a:spcPct val="0"/>
              </a:spcAft>
              <a:defRPr/>
            </a:pPr>
            <a:endParaRPr lang="hr-HR" sz="2400" b="1" kern="0" dirty="0">
              <a:solidFill>
                <a:srgbClr val="C00000"/>
              </a:solidFill>
              <a:effectLst>
                <a:outerShdw blurRad="38100" dist="38100" dir="2700000" algn="tl">
                  <a:srgbClr val="C0C0C0"/>
                </a:outerShdw>
              </a:effectLst>
              <a:latin typeface="Arial" pitchFamily="34" charset="0"/>
              <a:cs typeface="Arial" pitchFamily="34" charset="0"/>
            </a:endParaRPr>
          </a:p>
        </p:txBody>
      </p:sp>
      <p:sp>
        <p:nvSpPr>
          <p:cNvPr id="9" name="Line 9"/>
          <p:cNvSpPr>
            <a:spLocks noChangeShapeType="1"/>
          </p:cNvSpPr>
          <p:nvPr/>
        </p:nvSpPr>
        <p:spPr bwMode="auto">
          <a:xfrm>
            <a:off x="4511824" y="5085184"/>
            <a:ext cx="3816424" cy="0"/>
          </a:xfrm>
          <a:prstGeom prst="line">
            <a:avLst/>
          </a:prstGeom>
          <a:noFill/>
          <a:ln w="38100">
            <a:solidFill>
              <a:srgbClr val="002060"/>
            </a:solidFill>
            <a:round/>
            <a:headEnd/>
            <a:tailEnd/>
          </a:ln>
          <a:effectLst/>
        </p:spPr>
        <p:txBody>
          <a:bodyPr/>
          <a:lstStyle/>
          <a:p>
            <a:endParaRPr lang="hr-HR"/>
          </a:p>
        </p:txBody>
      </p:sp>
      <p:sp>
        <p:nvSpPr>
          <p:cNvPr id="15" name="TextBox 14"/>
          <p:cNvSpPr txBox="1"/>
          <p:nvPr/>
        </p:nvSpPr>
        <p:spPr>
          <a:xfrm>
            <a:off x="3575720" y="4797152"/>
            <a:ext cx="864096" cy="523220"/>
          </a:xfrm>
          <a:prstGeom prst="rect">
            <a:avLst/>
          </a:prstGeom>
          <a:noFill/>
          <a:ln>
            <a:noFill/>
          </a:ln>
        </p:spPr>
        <p:txBody>
          <a:bodyPr wrap="square" rtlCol="0">
            <a:spAutoFit/>
          </a:bodyPr>
          <a:lstStyle/>
          <a:p>
            <a:r>
              <a:rPr lang="hr-HR" sz="2800" dirty="0">
                <a:solidFill>
                  <a:srgbClr val="A50021"/>
                </a:solidFill>
              </a:rPr>
              <a:t>X</a:t>
            </a:r>
            <a:r>
              <a:rPr lang="hr-HR" sz="2800" dirty="0"/>
              <a:t> </a:t>
            </a:r>
            <a:r>
              <a:rPr lang="hr-HR" sz="2800" dirty="0">
                <a:solidFill>
                  <a:srgbClr val="002060"/>
                </a:solidFill>
              </a:rPr>
              <a:t>=</a:t>
            </a:r>
            <a:r>
              <a:rPr lang="hr-HR" sz="2800" dirty="0"/>
              <a:t> </a:t>
            </a:r>
          </a:p>
        </p:txBody>
      </p:sp>
      <p:sp>
        <p:nvSpPr>
          <p:cNvPr id="16" name="TextBox 15"/>
          <p:cNvSpPr txBox="1"/>
          <p:nvPr/>
        </p:nvSpPr>
        <p:spPr>
          <a:xfrm>
            <a:off x="4655840" y="4437112"/>
            <a:ext cx="3672408" cy="523220"/>
          </a:xfrm>
          <a:prstGeom prst="rect">
            <a:avLst/>
          </a:prstGeom>
          <a:noFill/>
        </p:spPr>
        <p:txBody>
          <a:bodyPr wrap="square" rtlCol="0">
            <a:spAutoFit/>
          </a:bodyPr>
          <a:lstStyle/>
          <a:p>
            <a:r>
              <a:rPr lang="hr-HR" sz="2800" dirty="0">
                <a:solidFill>
                  <a:srgbClr val="002060"/>
                </a:solidFill>
              </a:rPr>
              <a:t>B  </a:t>
            </a:r>
            <a:r>
              <a:rPr lang="hr-HR" sz="2000" dirty="0">
                <a:solidFill>
                  <a:srgbClr val="002060"/>
                </a:solidFill>
              </a:rPr>
              <a:t>(</a:t>
            </a:r>
            <a:r>
              <a:rPr lang="hr-HR" sz="2000" dirty="0">
                <a:solidFill>
                  <a:srgbClr val="A50021"/>
                </a:solidFill>
              </a:rPr>
              <a:t>40</a:t>
            </a:r>
            <a:r>
              <a:rPr lang="hr-HR" sz="2000" dirty="0">
                <a:solidFill>
                  <a:srgbClr val="002060"/>
                </a:solidFill>
              </a:rPr>
              <a:t>) </a:t>
            </a:r>
            <a:r>
              <a:rPr lang="hr-HR" sz="2800" dirty="0">
                <a:solidFill>
                  <a:srgbClr val="002060"/>
                </a:solidFill>
                <a:sym typeface="Wingdings"/>
              </a:rPr>
              <a:t> C </a:t>
            </a:r>
            <a:r>
              <a:rPr lang="hr-HR" sz="2000" dirty="0">
                <a:solidFill>
                  <a:srgbClr val="002060"/>
                </a:solidFill>
                <a:sym typeface="Wingdings"/>
              </a:rPr>
              <a:t>(</a:t>
            </a:r>
            <a:r>
              <a:rPr lang="hr-HR" sz="2000" dirty="0">
                <a:solidFill>
                  <a:srgbClr val="A50021"/>
                </a:solidFill>
                <a:sym typeface="Wingdings"/>
              </a:rPr>
              <a:t>broj sati NRV</a:t>
            </a:r>
            <a:r>
              <a:rPr lang="hr-HR" sz="2000" dirty="0">
                <a:solidFill>
                  <a:srgbClr val="002060"/>
                </a:solidFill>
                <a:sym typeface="Wingdings"/>
              </a:rPr>
              <a:t>)  </a:t>
            </a:r>
            <a:r>
              <a:rPr lang="hr-HR" sz="2000" dirty="0">
                <a:solidFill>
                  <a:srgbClr val="002060"/>
                </a:solidFill>
              </a:rPr>
              <a:t> </a:t>
            </a:r>
          </a:p>
        </p:txBody>
      </p:sp>
      <p:sp>
        <p:nvSpPr>
          <p:cNvPr id="17" name="Right Arrow 16"/>
          <p:cNvSpPr/>
          <p:nvPr/>
        </p:nvSpPr>
        <p:spPr bwMode="auto">
          <a:xfrm>
            <a:off x="5663952" y="3068960"/>
            <a:ext cx="1152128" cy="144016"/>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hr-HR" sz="1200" b="1">
              <a:latin typeface="Arial" charset="0"/>
              <a:cs typeface="Arial" charset="0"/>
            </a:endParaRPr>
          </a:p>
        </p:txBody>
      </p:sp>
      <p:sp>
        <p:nvSpPr>
          <p:cNvPr id="19" name="TextBox 18"/>
          <p:cNvSpPr txBox="1"/>
          <p:nvPr/>
        </p:nvSpPr>
        <p:spPr>
          <a:xfrm>
            <a:off x="5447928" y="5229200"/>
            <a:ext cx="2088232" cy="523220"/>
          </a:xfrm>
          <a:prstGeom prst="rect">
            <a:avLst/>
          </a:prstGeom>
          <a:noFill/>
        </p:spPr>
        <p:txBody>
          <a:bodyPr wrap="square" rtlCol="0">
            <a:spAutoFit/>
          </a:bodyPr>
          <a:lstStyle/>
          <a:p>
            <a:r>
              <a:rPr lang="hr-HR" sz="2800" dirty="0">
                <a:solidFill>
                  <a:srgbClr val="002060"/>
                </a:solidFill>
              </a:rPr>
              <a:t>A  </a:t>
            </a:r>
            <a:r>
              <a:rPr lang="hr-HR" sz="2000" dirty="0">
                <a:solidFill>
                  <a:srgbClr val="002060"/>
                </a:solidFill>
              </a:rPr>
              <a:t>(</a:t>
            </a:r>
            <a:r>
              <a:rPr lang="hr-HR" sz="2000" dirty="0">
                <a:solidFill>
                  <a:srgbClr val="A50021"/>
                </a:solidFill>
              </a:rPr>
              <a:t>18/19/20</a:t>
            </a:r>
            <a:r>
              <a:rPr lang="hr-HR" sz="2000" dirty="0">
                <a:solidFill>
                  <a:srgbClr val="002060"/>
                </a:solidFill>
              </a:rPr>
              <a:t>)</a:t>
            </a:r>
          </a:p>
        </p:txBody>
      </p:sp>
      <p:sp>
        <p:nvSpPr>
          <p:cNvPr id="10" name="TextBox 9">
            <a:hlinkClick r:id="rId3" action="ppaction://hlinkfile"/>
          </p:cNvPr>
          <p:cNvSpPr txBox="1"/>
          <p:nvPr/>
        </p:nvSpPr>
        <p:spPr>
          <a:xfrm>
            <a:off x="5447928" y="6237312"/>
            <a:ext cx="4104456" cy="369332"/>
          </a:xfrm>
          <a:prstGeom prst="rect">
            <a:avLst/>
          </a:prstGeom>
          <a:noFill/>
        </p:spPr>
        <p:txBody>
          <a:bodyPr wrap="square" rtlCol="0">
            <a:spAutoFit/>
          </a:bodyPr>
          <a:lstStyle/>
          <a:p>
            <a:pPr algn="r"/>
            <a:r>
              <a:rPr lang="hr-HR" dirty="0">
                <a:hlinkClick r:id="rId3" action="ppaction://hlinkfile"/>
              </a:rPr>
              <a:t>Tablica za ispomoć</a:t>
            </a:r>
            <a:endParaRPr lang="hr-HR"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703512" y="404664"/>
            <a:ext cx="7848872" cy="892552"/>
          </a:xfrm>
          <a:prstGeom prst="rect">
            <a:avLst/>
          </a:prstGeom>
          <a:noFill/>
          <a:ln w="12700" cap="sq">
            <a:noFill/>
            <a:miter lim="800000"/>
            <a:headEnd type="none" w="sm" len="sm"/>
            <a:tailEnd type="none" w="sm" len="sm"/>
          </a:ln>
        </p:spPr>
        <p:txBody>
          <a:bodyPr wrap="square">
            <a:spAutoFit/>
          </a:bodyPr>
          <a:lstStyle/>
          <a:p>
            <a:pPr>
              <a:lnSpc>
                <a:spcPct val="100000"/>
              </a:lnSpc>
              <a:spcBef>
                <a:spcPct val="0"/>
              </a:spcBef>
              <a:defRPr/>
            </a:pPr>
            <a:r>
              <a:rPr lang="hr-HR" sz="2800" dirty="0">
                <a:solidFill>
                  <a:srgbClr val="C00000"/>
                </a:solidFill>
                <a:effectLst>
                  <a:outerShdw blurRad="38100" dist="38100" dir="2700000" algn="tl">
                    <a:srgbClr val="000000">
                      <a:alpha val="43137"/>
                    </a:srgbClr>
                  </a:outerShdw>
                </a:effectLst>
              </a:rPr>
              <a:t>TJEDNO I GODIŠNJE ZADUŽENJE UČITELJA</a:t>
            </a:r>
          </a:p>
          <a:p>
            <a:pPr>
              <a:lnSpc>
                <a:spcPct val="100000"/>
              </a:lnSpc>
              <a:spcBef>
                <a:spcPct val="0"/>
              </a:spcBef>
              <a:defRPr/>
            </a:pPr>
            <a:r>
              <a:rPr lang="hr-HR" sz="2400" i="1" dirty="0">
                <a:solidFill>
                  <a:srgbClr val="002060"/>
                </a:solidFill>
                <a:effectLst>
                  <a:outerShdw blurRad="38100" dist="38100" dir="2700000" algn="tl">
                    <a:srgbClr val="000000">
                      <a:alpha val="43137"/>
                    </a:srgbClr>
                  </a:outerShdw>
                </a:effectLst>
              </a:rPr>
              <a:t>NAJVAŽNIJE</a:t>
            </a:r>
          </a:p>
        </p:txBody>
      </p:sp>
      <p:sp>
        <p:nvSpPr>
          <p:cNvPr id="6" name="Content Placeholder 5"/>
          <p:cNvSpPr txBox="1">
            <a:spLocks/>
          </p:cNvSpPr>
          <p:nvPr/>
        </p:nvSpPr>
        <p:spPr>
          <a:xfrm>
            <a:off x="1981200" y="1556792"/>
            <a:ext cx="8229600" cy="4752528"/>
          </a:xfrm>
          <a:prstGeom prst="rect">
            <a:avLst/>
          </a:prstGeom>
        </p:spPr>
        <p:txBody>
          <a:bodyPr/>
          <a:lstStyle/>
          <a:p>
            <a:endParaRPr lang="hr-HR" sz="1600" dirty="0">
              <a:solidFill>
                <a:srgbClr val="C00000"/>
              </a:solidFill>
            </a:endParaRPr>
          </a:p>
          <a:p>
            <a:pPr algn="ctr"/>
            <a:r>
              <a:rPr lang="hr-HR" sz="2400" dirty="0">
                <a:solidFill>
                  <a:srgbClr val="002060"/>
                </a:solidFill>
              </a:rPr>
              <a:t>ČLANAK 13. STAVAK 11. PRAVILNIKA</a:t>
            </a:r>
            <a:endParaRPr lang="hr-HR" sz="2400" i="1" dirty="0">
              <a:solidFill>
                <a:srgbClr val="002060"/>
              </a:solidFill>
            </a:endParaRPr>
          </a:p>
          <a:p>
            <a:endParaRPr lang="hr-HR" sz="1600" dirty="0">
              <a:solidFill>
                <a:srgbClr val="002060"/>
              </a:solidFill>
            </a:endParaRPr>
          </a:p>
          <a:p>
            <a:endParaRPr lang="hr-HR" sz="800" dirty="0">
              <a:solidFill>
                <a:srgbClr val="002060"/>
              </a:solidFill>
            </a:endParaRPr>
          </a:p>
          <a:p>
            <a:endParaRPr lang="hr-HR" sz="800" dirty="0">
              <a:solidFill>
                <a:srgbClr val="002060"/>
              </a:solidFill>
            </a:endParaRPr>
          </a:p>
          <a:p>
            <a:pPr lvl="0"/>
            <a:r>
              <a:rPr lang="hr-HR" dirty="0">
                <a:solidFill>
                  <a:srgbClr val="A50021"/>
                </a:solidFill>
              </a:rPr>
              <a:t>Ukupan zbroj sati kojima učitelj predmetne nastave može biti zadužen nekim poslovima iz stavka 7. ovoga članka i/ ili iz članka 7. stavka 2 i/ili iz članka 8. stavaka 2., 4., 5., 9., 10. i stavka 6. u dijelu koji se odnosi na voditelja bazena za manje od pet škola i/ili članka 8.a. ovoga Pravilnika je </a:t>
            </a:r>
            <a:r>
              <a:rPr lang="hr-HR" dirty="0">
                <a:solidFill>
                  <a:srgbClr val="002060"/>
                </a:solidFill>
              </a:rPr>
              <a:t>tri sata tjedno. </a:t>
            </a:r>
            <a:r>
              <a:rPr lang="hr-HR" dirty="0">
                <a:solidFill>
                  <a:srgbClr val="A50021"/>
                </a:solidFill>
              </a:rPr>
              <a:t>Učitelj koji radi na više škola može biti zadužen s ukupno tri sata tjedno u jednoj ili u više škola.</a:t>
            </a:r>
            <a:endParaRPr lang="en-US" dirty="0">
              <a:solidFill>
                <a:srgbClr val="A50021"/>
              </a:solidFill>
            </a:endParaRPr>
          </a:p>
          <a:p>
            <a:endParaRPr lang="hr-HR" sz="1600" dirty="0">
              <a:solidFill>
                <a:srgbClr val="002060"/>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r>
              <a:rPr lang="hr-HR" sz="2000" dirty="0">
                <a:solidFill>
                  <a:srgbClr val="002060"/>
                </a:solidFill>
              </a:rPr>
              <a:t>                      </a:t>
            </a: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r>
              <a:rPr lang="hr-HR" sz="2000" dirty="0">
                <a:solidFill>
                  <a:srgbClr val="A50021"/>
                </a:solidFill>
              </a:rPr>
              <a:t>                                    </a:t>
            </a:r>
            <a:endParaRPr lang="vi-VN" sz="2000" dirty="0">
              <a:solidFill>
                <a:srgbClr val="002060"/>
              </a:solidFill>
            </a:endParaRPr>
          </a:p>
          <a:p>
            <a:endParaRPr lang="vi-VN" sz="1400" dirty="0">
              <a:solidFill>
                <a:srgbClr val="002060"/>
              </a:solidFill>
            </a:endParaRPr>
          </a:p>
          <a:p>
            <a:pPr marL="342900" indent="-342900" defTabSz="914400" eaLnBrk="0" fontAlgn="base" hangingPunct="0">
              <a:spcBef>
                <a:spcPct val="20000"/>
              </a:spcBef>
              <a:spcAft>
                <a:spcPct val="0"/>
              </a:spcAft>
              <a:defRPr/>
            </a:pPr>
            <a:endParaRPr lang="hr-HR" sz="2400" b="1" kern="0" dirty="0">
              <a:solidFill>
                <a:srgbClr val="C00000"/>
              </a:solidFill>
              <a:effectLst>
                <a:outerShdw blurRad="38100" dist="38100" dir="2700000" algn="tl">
                  <a:srgbClr val="C0C0C0"/>
                </a:outerShdw>
              </a:effectLst>
              <a:latin typeface="Arial" pitchFamily="34" charset="0"/>
              <a:cs typeface="Arial" pitchFamily="34" charset="0"/>
            </a:endParaRPr>
          </a:p>
        </p:txBody>
      </p:sp>
    </p:spTree>
    <p:extLst>
      <p:ext uri="{BB962C8B-B14F-4D97-AF65-F5344CB8AC3E}">
        <p14:creationId xmlns:p14="http://schemas.microsoft.com/office/powerpoint/2010/main" val="21814229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703512" y="404664"/>
            <a:ext cx="7848872" cy="892552"/>
          </a:xfrm>
          <a:prstGeom prst="rect">
            <a:avLst/>
          </a:prstGeom>
          <a:noFill/>
          <a:ln w="12700" cap="sq">
            <a:noFill/>
            <a:miter lim="800000"/>
            <a:headEnd type="none" w="sm" len="sm"/>
            <a:tailEnd type="none" w="sm" len="sm"/>
          </a:ln>
        </p:spPr>
        <p:txBody>
          <a:bodyPr wrap="square">
            <a:spAutoFit/>
          </a:bodyPr>
          <a:lstStyle/>
          <a:p>
            <a:pPr>
              <a:lnSpc>
                <a:spcPct val="100000"/>
              </a:lnSpc>
              <a:spcBef>
                <a:spcPct val="0"/>
              </a:spcBef>
              <a:defRPr/>
            </a:pPr>
            <a:r>
              <a:rPr lang="hr-HR" sz="2800" dirty="0">
                <a:solidFill>
                  <a:srgbClr val="C00000"/>
                </a:solidFill>
                <a:effectLst>
                  <a:outerShdw blurRad="38100" dist="38100" dir="2700000" algn="tl">
                    <a:srgbClr val="000000">
                      <a:alpha val="43137"/>
                    </a:srgbClr>
                  </a:outerShdw>
                </a:effectLst>
              </a:rPr>
              <a:t>TJEDNO I GODIŠNJE ZADUŽENJE UČITELJA</a:t>
            </a:r>
          </a:p>
          <a:p>
            <a:pPr>
              <a:lnSpc>
                <a:spcPct val="100000"/>
              </a:lnSpc>
              <a:spcBef>
                <a:spcPct val="0"/>
              </a:spcBef>
              <a:defRPr/>
            </a:pPr>
            <a:r>
              <a:rPr lang="hr-HR" sz="2400" i="1" dirty="0">
                <a:solidFill>
                  <a:srgbClr val="002060"/>
                </a:solidFill>
                <a:effectLst>
                  <a:outerShdw blurRad="38100" dist="38100" dir="2700000" algn="tl">
                    <a:srgbClr val="000000">
                      <a:alpha val="43137"/>
                    </a:srgbClr>
                  </a:outerShdw>
                </a:effectLst>
              </a:rPr>
              <a:t>NAJVAŽNIJE</a:t>
            </a:r>
          </a:p>
        </p:txBody>
      </p:sp>
      <p:sp>
        <p:nvSpPr>
          <p:cNvPr id="6" name="Content Placeholder 5"/>
          <p:cNvSpPr txBox="1">
            <a:spLocks/>
          </p:cNvSpPr>
          <p:nvPr/>
        </p:nvSpPr>
        <p:spPr>
          <a:xfrm>
            <a:off x="1981200" y="1556792"/>
            <a:ext cx="8229600" cy="4752528"/>
          </a:xfrm>
          <a:prstGeom prst="rect">
            <a:avLst/>
          </a:prstGeom>
        </p:spPr>
        <p:txBody>
          <a:bodyPr/>
          <a:lstStyle/>
          <a:p>
            <a:r>
              <a:rPr lang="hr-HR" sz="2000" dirty="0">
                <a:solidFill>
                  <a:srgbClr val="002060"/>
                </a:solidFill>
              </a:rPr>
              <a:t>POSLOVI PROPISANI ČLANKOM 7.</a:t>
            </a:r>
            <a:endParaRPr lang="hr-HR" sz="2000" i="1" dirty="0">
              <a:solidFill>
                <a:srgbClr val="002060"/>
              </a:solidFill>
            </a:endParaRPr>
          </a:p>
          <a:p>
            <a:r>
              <a:rPr lang="hr-HR" sz="1600" dirty="0">
                <a:solidFill>
                  <a:srgbClr val="002060"/>
                </a:solidFill>
              </a:rPr>
              <a:t>	- </a:t>
            </a:r>
            <a:r>
              <a:rPr lang="hr-HR" dirty="0" err="1">
                <a:solidFill>
                  <a:srgbClr val="002060"/>
                </a:solidFill>
              </a:rPr>
              <a:t>satničarski</a:t>
            </a:r>
            <a:r>
              <a:rPr lang="hr-HR" dirty="0">
                <a:solidFill>
                  <a:srgbClr val="002060"/>
                </a:solidFill>
              </a:rPr>
              <a:t> poslovi</a:t>
            </a:r>
          </a:p>
          <a:p>
            <a:r>
              <a:rPr lang="hr-HR" sz="2000" dirty="0">
                <a:solidFill>
                  <a:srgbClr val="002060"/>
                </a:solidFill>
              </a:rPr>
              <a:t>POSLOVI PROPISANI ČLANKOM 8.</a:t>
            </a:r>
          </a:p>
          <a:p>
            <a:r>
              <a:rPr lang="hr-HR" sz="2400" dirty="0">
                <a:solidFill>
                  <a:srgbClr val="002060"/>
                </a:solidFill>
              </a:rPr>
              <a:t>	</a:t>
            </a:r>
            <a:r>
              <a:rPr lang="hr-HR" dirty="0">
                <a:solidFill>
                  <a:srgbClr val="002060"/>
                </a:solidFill>
              </a:rPr>
              <a:t>STAVAK 2. voditelj smjene</a:t>
            </a:r>
          </a:p>
          <a:p>
            <a:r>
              <a:rPr lang="hr-HR" dirty="0">
                <a:solidFill>
                  <a:srgbClr val="002060"/>
                </a:solidFill>
              </a:rPr>
              <a:t>	STAVAK 4. voditelj odjela na jeziku i pismu nacionalne manjine</a:t>
            </a:r>
          </a:p>
          <a:p>
            <a:r>
              <a:rPr lang="hr-HR" dirty="0">
                <a:solidFill>
                  <a:srgbClr val="002060"/>
                </a:solidFill>
              </a:rPr>
              <a:t> 	STAVAK 5. voditelj odjela za učenike s posebnim potrebama    </a:t>
            </a:r>
          </a:p>
          <a:p>
            <a:r>
              <a:rPr lang="hr-HR" dirty="0">
                <a:solidFill>
                  <a:srgbClr val="002060"/>
                </a:solidFill>
              </a:rPr>
              <a:t>	STAVAK 9. administrator e-Matice, e-Dnevnika.</a:t>
            </a:r>
          </a:p>
          <a:p>
            <a:r>
              <a:rPr lang="hr-HR" dirty="0">
                <a:solidFill>
                  <a:srgbClr val="002060"/>
                </a:solidFill>
              </a:rPr>
              <a:t>	STAVAK 10. podrška uporabi informacijske i komunikacijske    </a:t>
            </a:r>
          </a:p>
          <a:p>
            <a:r>
              <a:rPr lang="hr-HR" dirty="0">
                <a:solidFill>
                  <a:srgbClr val="002060"/>
                </a:solidFill>
              </a:rPr>
              <a:t>                                   tehnologije</a:t>
            </a:r>
          </a:p>
          <a:p>
            <a:endParaRPr lang="hr-HR" sz="800" dirty="0">
              <a:solidFill>
                <a:srgbClr val="002060"/>
              </a:solidFill>
            </a:endParaRPr>
          </a:p>
          <a:p>
            <a:r>
              <a:rPr lang="hr-HR" sz="2000" dirty="0">
                <a:solidFill>
                  <a:srgbClr val="A50021"/>
                </a:solidFill>
              </a:rPr>
              <a:t>POSLOVI PROPISANI ČLANKOM 8. a</a:t>
            </a:r>
          </a:p>
          <a:p>
            <a:endParaRPr lang="hr-HR" sz="800" dirty="0">
              <a:solidFill>
                <a:srgbClr val="A50021"/>
              </a:solidFill>
            </a:endParaRPr>
          </a:p>
          <a:p>
            <a:pPr lvl="0"/>
            <a:r>
              <a:rPr lang="hr-HR" dirty="0">
                <a:solidFill>
                  <a:srgbClr val="002060"/>
                </a:solidFill>
              </a:rPr>
              <a:t>(1) Učitelji i stručni suradnici mogu obavljati i druge poslove na temelju posebnih zakona.</a:t>
            </a:r>
            <a:endParaRPr lang="en-US" dirty="0">
              <a:solidFill>
                <a:srgbClr val="002060"/>
              </a:solidFill>
            </a:endParaRPr>
          </a:p>
          <a:p>
            <a:pPr lvl="0"/>
            <a:r>
              <a:rPr lang="hr-HR" dirty="0">
                <a:solidFill>
                  <a:srgbClr val="002060"/>
                </a:solidFill>
              </a:rPr>
              <a:t>(2) Poslovi sindikalnoga povjerenika, sindikalnoga povjerenika koji je preuzeo prava i obveze radničkog vijeća i povjerenika zaštite na radu obavljaju se u skladu s ugovorenim u Kolektivnom ugovoru za zaposlenike u osnovnoškolskim ustanovama</a:t>
            </a:r>
            <a:r>
              <a:rPr lang="hr-HR" dirty="0"/>
              <a:t>.</a:t>
            </a:r>
            <a:endParaRPr lang="en-US" dirty="0"/>
          </a:p>
          <a:p>
            <a:endParaRPr lang="en-US" dirty="0">
              <a:solidFill>
                <a:srgbClr val="A50021"/>
              </a:solidFill>
            </a:endParaRPr>
          </a:p>
          <a:p>
            <a:endParaRPr lang="hr-HR" sz="1600" dirty="0">
              <a:solidFill>
                <a:srgbClr val="002060"/>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r>
              <a:rPr lang="hr-HR" sz="2000" dirty="0">
                <a:solidFill>
                  <a:srgbClr val="002060"/>
                </a:solidFill>
              </a:rPr>
              <a:t>                      </a:t>
            </a: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r>
              <a:rPr lang="hr-HR" sz="2000" dirty="0">
                <a:solidFill>
                  <a:srgbClr val="A50021"/>
                </a:solidFill>
              </a:rPr>
              <a:t>                                    </a:t>
            </a:r>
            <a:endParaRPr lang="vi-VN" sz="2000" dirty="0">
              <a:solidFill>
                <a:srgbClr val="002060"/>
              </a:solidFill>
            </a:endParaRPr>
          </a:p>
          <a:p>
            <a:endParaRPr lang="vi-VN" sz="1400" dirty="0">
              <a:solidFill>
                <a:srgbClr val="002060"/>
              </a:solidFill>
            </a:endParaRPr>
          </a:p>
          <a:p>
            <a:pPr marL="342900" indent="-342900" defTabSz="914400" eaLnBrk="0" fontAlgn="base" hangingPunct="0">
              <a:spcBef>
                <a:spcPct val="20000"/>
              </a:spcBef>
              <a:spcAft>
                <a:spcPct val="0"/>
              </a:spcAft>
              <a:defRPr/>
            </a:pPr>
            <a:endParaRPr lang="hr-HR" sz="2400" b="1" kern="0" dirty="0">
              <a:solidFill>
                <a:srgbClr val="C00000"/>
              </a:solidFill>
              <a:effectLst>
                <a:outerShdw blurRad="38100" dist="38100" dir="2700000" algn="tl">
                  <a:srgbClr val="C0C0C0"/>
                </a:outerShdw>
              </a:effectLst>
              <a:latin typeface="Arial" pitchFamily="34" charset="0"/>
              <a:cs typeface="Arial" pitchFamily="34" charset="0"/>
            </a:endParaRPr>
          </a:p>
        </p:txBody>
      </p:sp>
    </p:spTree>
    <p:extLst>
      <p:ext uri="{BB962C8B-B14F-4D97-AF65-F5344CB8AC3E}">
        <p14:creationId xmlns:p14="http://schemas.microsoft.com/office/powerpoint/2010/main" val="129571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703512" y="404664"/>
            <a:ext cx="7848872" cy="892552"/>
          </a:xfrm>
          <a:prstGeom prst="rect">
            <a:avLst/>
          </a:prstGeom>
          <a:noFill/>
          <a:ln w="12700" cap="sq">
            <a:noFill/>
            <a:miter lim="800000"/>
            <a:headEnd type="none" w="sm" len="sm"/>
            <a:tailEnd type="none" w="sm" len="sm"/>
          </a:ln>
        </p:spPr>
        <p:txBody>
          <a:bodyPr wrap="square">
            <a:spAutoFit/>
          </a:bodyPr>
          <a:lstStyle/>
          <a:p>
            <a:pPr>
              <a:lnSpc>
                <a:spcPct val="100000"/>
              </a:lnSpc>
              <a:spcBef>
                <a:spcPct val="0"/>
              </a:spcBef>
              <a:defRPr/>
            </a:pPr>
            <a:r>
              <a:rPr lang="hr-HR" sz="2800" dirty="0">
                <a:solidFill>
                  <a:srgbClr val="C00000"/>
                </a:solidFill>
                <a:effectLst>
                  <a:outerShdw blurRad="38100" dist="38100" dir="2700000" algn="tl">
                    <a:srgbClr val="000000">
                      <a:alpha val="43137"/>
                    </a:srgbClr>
                  </a:outerShdw>
                </a:effectLst>
              </a:rPr>
              <a:t>TJEDNO I GODIŠNJE ZADUŽENJE UČITELJA</a:t>
            </a:r>
          </a:p>
          <a:p>
            <a:pPr>
              <a:lnSpc>
                <a:spcPct val="100000"/>
              </a:lnSpc>
              <a:spcBef>
                <a:spcPct val="0"/>
              </a:spcBef>
              <a:defRPr/>
            </a:pPr>
            <a:r>
              <a:rPr lang="hr-HR" sz="2400" i="1" dirty="0">
                <a:solidFill>
                  <a:srgbClr val="002060"/>
                </a:solidFill>
                <a:effectLst>
                  <a:outerShdw blurRad="38100" dist="38100" dir="2700000" algn="tl">
                    <a:srgbClr val="000000">
                      <a:alpha val="43137"/>
                    </a:srgbClr>
                  </a:outerShdw>
                </a:effectLst>
              </a:rPr>
              <a:t>NAJVAŽNIJE</a:t>
            </a:r>
          </a:p>
        </p:txBody>
      </p:sp>
      <p:sp>
        <p:nvSpPr>
          <p:cNvPr id="6" name="Content Placeholder 5"/>
          <p:cNvSpPr txBox="1">
            <a:spLocks/>
          </p:cNvSpPr>
          <p:nvPr/>
        </p:nvSpPr>
        <p:spPr>
          <a:xfrm>
            <a:off x="1981200" y="1556792"/>
            <a:ext cx="8229600" cy="4752528"/>
          </a:xfrm>
          <a:prstGeom prst="rect">
            <a:avLst/>
          </a:prstGeom>
        </p:spPr>
        <p:txBody>
          <a:bodyPr/>
          <a:lstStyle/>
          <a:p>
            <a:pPr algn="ctr"/>
            <a:r>
              <a:rPr lang="hr-HR" sz="2000" dirty="0">
                <a:solidFill>
                  <a:srgbClr val="002060"/>
                </a:solidFill>
              </a:rPr>
              <a:t>KOLEKTIVNI UGOVOR </a:t>
            </a:r>
          </a:p>
          <a:p>
            <a:pPr algn="ctr"/>
            <a:endParaRPr lang="hr-HR" sz="800" dirty="0">
              <a:solidFill>
                <a:srgbClr val="002060"/>
              </a:solidFill>
            </a:endParaRPr>
          </a:p>
          <a:p>
            <a:pPr algn="ctr"/>
            <a:r>
              <a:rPr lang="hr-HR" dirty="0">
                <a:solidFill>
                  <a:srgbClr val="C00000"/>
                </a:solidFill>
              </a:rPr>
              <a:t>UMANJENJE RADNE OBVEZE UČITELJA</a:t>
            </a:r>
          </a:p>
          <a:p>
            <a:pPr algn="ctr"/>
            <a:r>
              <a:rPr lang="hr-HR" dirty="0">
                <a:solidFill>
                  <a:srgbClr val="002060"/>
                </a:solidFill>
              </a:rPr>
              <a:t>Članak 38.</a:t>
            </a:r>
          </a:p>
          <a:p>
            <a:pPr algn="ctr"/>
            <a:endParaRPr lang="hr-HR" dirty="0">
              <a:solidFill>
                <a:srgbClr val="002060"/>
              </a:solidFill>
            </a:endParaRPr>
          </a:p>
          <a:p>
            <a:r>
              <a:rPr lang="hr-HR" sz="1600" dirty="0">
                <a:solidFill>
                  <a:srgbClr val="002060"/>
                </a:solidFill>
              </a:rPr>
              <a:t>(1) Učitelj koji ima </a:t>
            </a:r>
            <a:r>
              <a:rPr lang="hr-HR" sz="1600" dirty="0">
                <a:solidFill>
                  <a:srgbClr val="C00000"/>
                </a:solidFill>
              </a:rPr>
              <a:t>više od 30 godina </a:t>
            </a:r>
            <a:r>
              <a:rPr lang="hr-HR" sz="1600" dirty="0">
                <a:solidFill>
                  <a:srgbClr val="002060"/>
                </a:solidFill>
              </a:rPr>
              <a:t>radnog staža ima pravo na umanjene sati za izvođenje </a:t>
            </a:r>
            <a:r>
              <a:rPr lang="hr-HR" sz="1600" dirty="0">
                <a:solidFill>
                  <a:srgbClr val="C00000"/>
                </a:solidFill>
              </a:rPr>
              <a:t>neposrednog </a:t>
            </a:r>
            <a:r>
              <a:rPr lang="hr-HR" sz="1600" dirty="0">
                <a:solidFill>
                  <a:srgbClr val="002060"/>
                </a:solidFill>
              </a:rPr>
              <a:t>odgojno-obrazovnog rada </a:t>
            </a:r>
            <a:r>
              <a:rPr lang="hr-HR" sz="1600" dirty="0">
                <a:solidFill>
                  <a:srgbClr val="C00000"/>
                </a:solidFill>
              </a:rPr>
              <a:t>za dva (2) sata </a:t>
            </a:r>
            <a:r>
              <a:rPr lang="hr-HR" sz="1600" dirty="0">
                <a:solidFill>
                  <a:srgbClr val="002060"/>
                </a:solidFill>
              </a:rPr>
              <a:t>tjedno uz uvjet da je </a:t>
            </a:r>
            <a:r>
              <a:rPr lang="hr-HR" sz="1600" dirty="0">
                <a:solidFill>
                  <a:srgbClr val="C00000"/>
                </a:solidFill>
              </a:rPr>
              <a:t>redovitom i/ili izbornom nastavom </a:t>
            </a:r>
            <a:r>
              <a:rPr lang="hr-HR" sz="1600" dirty="0">
                <a:solidFill>
                  <a:srgbClr val="002060"/>
                </a:solidFill>
              </a:rPr>
              <a:t>zadužen </a:t>
            </a:r>
            <a:r>
              <a:rPr lang="hr-HR" sz="1600" dirty="0">
                <a:solidFill>
                  <a:srgbClr val="C00000"/>
                </a:solidFill>
              </a:rPr>
              <a:t>s minimalnim </a:t>
            </a:r>
            <a:r>
              <a:rPr lang="hr-HR" sz="1600" dirty="0">
                <a:solidFill>
                  <a:srgbClr val="002060"/>
                </a:solidFill>
              </a:rPr>
              <a:t>brojem sati za ostvarivanje prava na puno radno vrijeme.</a:t>
            </a:r>
            <a:endParaRPr lang="en-US" sz="1600" dirty="0">
              <a:solidFill>
                <a:srgbClr val="002060"/>
              </a:solidFill>
            </a:endParaRPr>
          </a:p>
          <a:p>
            <a:r>
              <a:rPr lang="hr-HR" sz="1600" dirty="0">
                <a:solidFill>
                  <a:srgbClr val="002060"/>
                </a:solidFill>
              </a:rPr>
              <a:t>(2) Učitelja iz stavka 1. ovoga članka poslodavac </a:t>
            </a:r>
            <a:r>
              <a:rPr lang="hr-HR" sz="1600" dirty="0">
                <a:solidFill>
                  <a:srgbClr val="C00000"/>
                </a:solidFill>
              </a:rPr>
              <a:t>ne može </a:t>
            </a:r>
            <a:r>
              <a:rPr lang="hr-HR" sz="1600" dirty="0">
                <a:solidFill>
                  <a:srgbClr val="002060"/>
                </a:solidFill>
              </a:rPr>
              <a:t>zadužiti prekovremenim radom, osim u slučaju prijeke potrebe, kada u jednom danu nije moguće ni na koji način zadužiti drugog učitelja za organizaciju zamjene.</a:t>
            </a:r>
            <a:endParaRPr lang="en-US" sz="1600" dirty="0">
              <a:solidFill>
                <a:srgbClr val="002060"/>
              </a:solidFill>
            </a:endParaRPr>
          </a:p>
          <a:p>
            <a:r>
              <a:rPr lang="hr-HR" sz="1600" dirty="0">
                <a:solidFill>
                  <a:srgbClr val="002060"/>
                </a:solidFill>
              </a:rPr>
              <a:t>(3) Učitelju </a:t>
            </a:r>
            <a:r>
              <a:rPr lang="hr-HR" sz="1600" dirty="0">
                <a:solidFill>
                  <a:srgbClr val="C00000"/>
                </a:solidFill>
              </a:rPr>
              <a:t>razredne nastave </a:t>
            </a:r>
            <a:r>
              <a:rPr lang="hr-HR" sz="1600" dirty="0">
                <a:solidFill>
                  <a:srgbClr val="002060"/>
                </a:solidFill>
              </a:rPr>
              <a:t>koji </a:t>
            </a:r>
            <a:r>
              <a:rPr lang="hr-HR" sz="1600" dirty="0">
                <a:solidFill>
                  <a:srgbClr val="C00000"/>
                </a:solidFill>
              </a:rPr>
              <a:t>koristi pravo iz stavka 1</a:t>
            </a:r>
            <a:r>
              <a:rPr lang="hr-HR" sz="1600" dirty="0">
                <a:solidFill>
                  <a:srgbClr val="002060"/>
                </a:solidFill>
              </a:rPr>
              <a:t>. ovoga članka, a kojem se smanjuje tjedno zaduženje satima redovite nastave, nastavu odgojnih područja (Glazbena kultura, Likovna kultura i Tjelesna i zdravstvena kultura, ako je to u skladu s nastavnim planom) izvodi učitelj predmetne nastave.</a:t>
            </a:r>
            <a:endParaRPr lang="en-US" sz="1600" dirty="0">
              <a:solidFill>
                <a:srgbClr val="002060"/>
              </a:solidFill>
            </a:endParaRPr>
          </a:p>
          <a:p>
            <a:r>
              <a:rPr lang="hr-HR" sz="1600" dirty="0">
                <a:solidFill>
                  <a:srgbClr val="002060"/>
                </a:solidFill>
              </a:rPr>
              <a:t>(4) Ako nastavu </a:t>
            </a:r>
            <a:r>
              <a:rPr lang="hr-HR" sz="1600" dirty="0">
                <a:solidFill>
                  <a:srgbClr val="C00000"/>
                </a:solidFill>
              </a:rPr>
              <a:t>Glazbene kulture </a:t>
            </a:r>
            <a:r>
              <a:rPr lang="hr-HR" sz="1600" dirty="0">
                <a:solidFill>
                  <a:srgbClr val="002060"/>
                </a:solidFill>
              </a:rPr>
              <a:t>u IV. razredu izvodi </a:t>
            </a:r>
            <a:r>
              <a:rPr lang="hr-HR" sz="1600" dirty="0">
                <a:solidFill>
                  <a:srgbClr val="C00000"/>
                </a:solidFill>
              </a:rPr>
              <a:t>učitelj predmetne nastave</a:t>
            </a:r>
            <a:r>
              <a:rPr lang="hr-HR" sz="1600" dirty="0">
                <a:solidFill>
                  <a:srgbClr val="002060"/>
                </a:solidFill>
              </a:rPr>
              <a:t>, učitelj razredne nastave koji ima pravo iz stavka 1. ovoga članka ima pravo na još jedan sat tjednog umanjenja neposrednog odgojno-obrazovnog rada.</a:t>
            </a:r>
            <a:endParaRPr lang="en-US" sz="1600" dirty="0">
              <a:solidFill>
                <a:srgbClr val="002060"/>
              </a:solidFill>
            </a:endParaRPr>
          </a:p>
          <a:p>
            <a:endParaRPr lang="en-US" dirty="0"/>
          </a:p>
          <a:p>
            <a:endParaRPr lang="en-US" dirty="0">
              <a:solidFill>
                <a:srgbClr val="A50021"/>
              </a:solidFill>
            </a:endParaRPr>
          </a:p>
          <a:p>
            <a:endParaRPr lang="hr-HR" sz="1600" dirty="0">
              <a:solidFill>
                <a:srgbClr val="002060"/>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r>
              <a:rPr lang="hr-HR" sz="2000" dirty="0">
                <a:solidFill>
                  <a:srgbClr val="002060"/>
                </a:solidFill>
              </a:rPr>
              <a:t>                      </a:t>
            </a: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r>
              <a:rPr lang="hr-HR" sz="2000" dirty="0">
                <a:solidFill>
                  <a:srgbClr val="A50021"/>
                </a:solidFill>
              </a:rPr>
              <a:t>                                    </a:t>
            </a:r>
            <a:endParaRPr lang="vi-VN" sz="2000" dirty="0">
              <a:solidFill>
                <a:srgbClr val="002060"/>
              </a:solidFill>
            </a:endParaRPr>
          </a:p>
          <a:p>
            <a:endParaRPr lang="vi-VN" sz="1400" dirty="0">
              <a:solidFill>
                <a:srgbClr val="002060"/>
              </a:solidFill>
            </a:endParaRPr>
          </a:p>
          <a:p>
            <a:pPr marL="342900" indent="-342900" defTabSz="914400" eaLnBrk="0" fontAlgn="base" hangingPunct="0">
              <a:spcBef>
                <a:spcPct val="20000"/>
              </a:spcBef>
              <a:spcAft>
                <a:spcPct val="0"/>
              </a:spcAft>
              <a:defRPr/>
            </a:pPr>
            <a:endParaRPr lang="hr-HR" sz="2400" b="1" kern="0" dirty="0">
              <a:solidFill>
                <a:srgbClr val="C00000"/>
              </a:solidFill>
              <a:effectLst>
                <a:outerShdw blurRad="38100" dist="38100" dir="2700000" algn="tl">
                  <a:srgbClr val="C0C0C0"/>
                </a:outerShdw>
              </a:effectLst>
              <a:latin typeface="Arial" pitchFamily="34" charset="0"/>
              <a:cs typeface="Arial" pitchFamily="34" charset="0"/>
            </a:endParaRPr>
          </a:p>
        </p:txBody>
      </p:sp>
    </p:spTree>
    <p:extLst>
      <p:ext uri="{BB962C8B-B14F-4D97-AF65-F5344CB8AC3E}">
        <p14:creationId xmlns:p14="http://schemas.microsoft.com/office/powerpoint/2010/main" val="24903509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703512" y="404664"/>
            <a:ext cx="7848872" cy="892552"/>
          </a:xfrm>
          <a:prstGeom prst="rect">
            <a:avLst/>
          </a:prstGeom>
          <a:noFill/>
          <a:ln w="12700" cap="sq">
            <a:noFill/>
            <a:miter lim="800000"/>
            <a:headEnd type="none" w="sm" len="sm"/>
            <a:tailEnd type="none" w="sm" len="sm"/>
          </a:ln>
        </p:spPr>
        <p:txBody>
          <a:bodyPr wrap="square">
            <a:spAutoFit/>
          </a:bodyPr>
          <a:lstStyle/>
          <a:p>
            <a:pPr>
              <a:lnSpc>
                <a:spcPct val="100000"/>
              </a:lnSpc>
              <a:spcBef>
                <a:spcPct val="0"/>
              </a:spcBef>
              <a:defRPr/>
            </a:pPr>
            <a:r>
              <a:rPr lang="hr-HR" sz="2800" dirty="0">
                <a:solidFill>
                  <a:srgbClr val="C00000"/>
                </a:solidFill>
                <a:effectLst>
                  <a:outerShdw blurRad="38100" dist="38100" dir="2700000" algn="tl">
                    <a:srgbClr val="000000">
                      <a:alpha val="43137"/>
                    </a:srgbClr>
                  </a:outerShdw>
                </a:effectLst>
              </a:rPr>
              <a:t>TJEDNO I GODIŠNJE ZADUŽENJE UČITELJA</a:t>
            </a:r>
          </a:p>
          <a:p>
            <a:pPr>
              <a:lnSpc>
                <a:spcPct val="100000"/>
              </a:lnSpc>
              <a:spcBef>
                <a:spcPct val="0"/>
              </a:spcBef>
              <a:defRPr/>
            </a:pPr>
            <a:r>
              <a:rPr lang="hr-HR" sz="2400" i="1" dirty="0">
                <a:solidFill>
                  <a:srgbClr val="002060"/>
                </a:solidFill>
                <a:effectLst>
                  <a:outerShdw blurRad="38100" dist="38100" dir="2700000" algn="tl">
                    <a:srgbClr val="000000">
                      <a:alpha val="43137"/>
                    </a:srgbClr>
                  </a:outerShdw>
                </a:effectLst>
              </a:rPr>
              <a:t>NAJVAŽNIJE</a:t>
            </a:r>
          </a:p>
        </p:txBody>
      </p:sp>
      <p:sp>
        <p:nvSpPr>
          <p:cNvPr id="6" name="Content Placeholder 5"/>
          <p:cNvSpPr txBox="1">
            <a:spLocks/>
          </p:cNvSpPr>
          <p:nvPr/>
        </p:nvSpPr>
        <p:spPr>
          <a:xfrm>
            <a:off x="1981200" y="1556792"/>
            <a:ext cx="8229600" cy="4752528"/>
          </a:xfrm>
          <a:prstGeom prst="rect">
            <a:avLst/>
          </a:prstGeom>
        </p:spPr>
        <p:txBody>
          <a:bodyPr/>
          <a:lstStyle/>
          <a:p>
            <a:pPr algn="ctr"/>
            <a:r>
              <a:rPr lang="hr-HR" sz="2000" dirty="0">
                <a:solidFill>
                  <a:srgbClr val="002060"/>
                </a:solidFill>
              </a:rPr>
              <a:t>KOLEKTIVNI UGOVOR </a:t>
            </a:r>
          </a:p>
          <a:p>
            <a:pPr algn="ctr"/>
            <a:endParaRPr lang="hr-HR" sz="800" dirty="0">
              <a:solidFill>
                <a:srgbClr val="002060"/>
              </a:solidFill>
            </a:endParaRPr>
          </a:p>
          <a:p>
            <a:pPr algn="ctr"/>
            <a:r>
              <a:rPr lang="hr-HR" dirty="0">
                <a:solidFill>
                  <a:srgbClr val="C00000"/>
                </a:solidFill>
              </a:rPr>
              <a:t>UMANJENJE RADNE OBVEZE UČITELJA</a:t>
            </a:r>
          </a:p>
          <a:p>
            <a:pPr algn="ctr"/>
            <a:r>
              <a:rPr lang="hr-HR" dirty="0">
                <a:solidFill>
                  <a:srgbClr val="002060"/>
                </a:solidFill>
              </a:rPr>
              <a:t>Članak 38.</a:t>
            </a:r>
          </a:p>
          <a:p>
            <a:pPr algn="ctr"/>
            <a:endParaRPr lang="hr-HR" dirty="0">
              <a:solidFill>
                <a:srgbClr val="002060"/>
              </a:solidFill>
            </a:endParaRPr>
          </a:p>
          <a:p>
            <a:r>
              <a:rPr lang="hr-HR" sz="1600" dirty="0">
                <a:solidFill>
                  <a:srgbClr val="002060"/>
                </a:solidFill>
              </a:rPr>
              <a:t>(5) Umjesto učitelja koji koristi pravo iz stavka 1. ovoga članka dodatni rad, dopunsku nastavu ili izvannastavne aktivnosti izvodi drugi učitelj sukladno tjednom i godišnjem zaduženju.</a:t>
            </a:r>
            <a:endParaRPr lang="en-US" sz="1600" dirty="0">
              <a:solidFill>
                <a:srgbClr val="002060"/>
              </a:solidFill>
            </a:endParaRPr>
          </a:p>
          <a:p>
            <a:r>
              <a:rPr lang="hr-HR" sz="1600" dirty="0">
                <a:solidFill>
                  <a:srgbClr val="002060"/>
                </a:solidFill>
              </a:rPr>
              <a:t>(6) Učitelj koji puno radno vrijeme ostvaruje radom u više Škola, pravo iz stavka 1. ovoga članka ostvaruje samo u jednoj Školi.</a:t>
            </a:r>
            <a:endParaRPr lang="en-US" sz="1600" dirty="0">
              <a:solidFill>
                <a:srgbClr val="002060"/>
              </a:solidFill>
            </a:endParaRPr>
          </a:p>
          <a:p>
            <a:r>
              <a:rPr lang="hr-HR" sz="1600" dirty="0">
                <a:solidFill>
                  <a:srgbClr val="002060"/>
                </a:solidFill>
              </a:rPr>
              <a:t>(7) Ako učitelj ne koristi pravo na umanjenje iz stavka 1. ovoga članka, isti ostvaruje pravo na uvećanje osnovne plaće za 4%.</a:t>
            </a:r>
            <a:endParaRPr lang="en-US" sz="1600" dirty="0">
              <a:solidFill>
                <a:srgbClr val="002060"/>
              </a:solidFill>
            </a:endParaRPr>
          </a:p>
          <a:p>
            <a:r>
              <a:rPr lang="hr-HR" sz="1600" dirty="0">
                <a:solidFill>
                  <a:srgbClr val="002060"/>
                </a:solidFill>
              </a:rPr>
              <a:t>(8) Učitelj iz stavka 1. ovoga članka dužan je </a:t>
            </a:r>
            <a:r>
              <a:rPr lang="hr-HR" sz="1600" dirty="0">
                <a:solidFill>
                  <a:srgbClr val="C00000"/>
                </a:solidFill>
              </a:rPr>
              <a:t>do 15. srpnja </a:t>
            </a:r>
            <a:r>
              <a:rPr lang="hr-HR" sz="1600" dirty="0">
                <a:solidFill>
                  <a:srgbClr val="002060"/>
                </a:solidFill>
              </a:rPr>
              <a:t>tekuće školske godine dostaviti ravnatelju </a:t>
            </a:r>
            <a:r>
              <a:rPr lang="hr-HR" sz="1600" dirty="0">
                <a:solidFill>
                  <a:srgbClr val="C00000"/>
                </a:solidFill>
              </a:rPr>
              <a:t>pisanu obavijest </a:t>
            </a:r>
            <a:r>
              <a:rPr lang="hr-HR" sz="1600" dirty="0">
                <a:solidFill>
                  <a:srgbClr val="002060"/>
                </a:solidFill>
              </a:rPr>
              <a:t>o namjeri korištenja prava na umanjenje sati rada u narednoj školskoj godini.</a:t>
            </a:r>
            <a:endParaRPr lang="en-US" sz="1600" dirty="0">
              <a:solidFill>
                <a:srgbClr val="002060"/>
              </a:solidFill>
            </a:endParaRPr>
          </a:p>
          <a:p>
            <a:r>
              <a:rPr lang="hr-HR" sz="1600" dirty="0">
                <a:solidFill>
                  <a:srgbClr val="002060"/>
                </a:solidFill>
              </a:rPr>
              <a:t>(9) Iznimno od stavka 8. ovoga članka, učitelj iz stavka 1. ovoga članka koji ispuni propisane uvjete radnoga staža tijekom školske godine, za tu školsku godinu ne može ostvariti pravo iz stavka 1. ovoga članka, već za tu školsku godinu ostvaruje pravo iz stavka 7. ovoga članka</a:t>
            </a:r>
            <a:r>
              <a:rPr lang="hr-HR" dirty="0"/>
              <a:t>.</a:t>
            </a:r>
            <a:endParaRPr lang="en-US" dirty="0"/>
          </a:p>
          <a:p>
            <a:endParaRPr lang="en-US" dirty="0"/>
          </a:p>
          <a:p>
            <a:endParaRPr lang="en-US" dirty="0">
              <a:solidFill>
                <a:srgbClr val="A50021"/>
              </a:solidFill>
            </a:endParaRPr>
          </a:p>
          <a:p>
            <a:endParaRPr lang="hr-HR" sz="1600" dirty="0">
              <a:solidFill>
                <a:srgbClr val="002060"/>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r>
              <a:rPr lang="hr-HR" sz="2000" dirty="0">
                <a:solidFill>
                  <a:srgbClr val="002060"/>
                </a:solidFill>
              </a:rPr>
              <a:t>                      </a:t>
            </a: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r>
              <a:rPr lang="hr-HR" sz="2000" dirty="0">
                <a:solidFill>
                  <a:srgbClr val="A50021"/>
                </a:solidFill>
              </a:rPr>
              <a:t>                                    </a:t>
            </a:r>
            <a:endParaRPr lang="vi-VN" sz="2000" dirty="0">
              <a:solidFill>
                <a:srgbClr val="002060"/>
              </a:solidFill>
            </a:endParaRPr>
          </a:p>
          <a:p>
            <a:endParaRPr lang="vi-VN" sz="1400" dirty="0">
              <a:solidFill>
                <a:srgbClr val="002060"/>
              </a:solidFill>
            </a:endParaRPr>
          </a:p>
          <a:p>
            <a:pPr marL="342900" indent="-342900" defTabSz="914400" eaLnBrk="0" fontAlgn="base" hangingPunct="0">
              <a:spcBef>
                <a:spcPct val="20000"/>
              </a:spcBef>
              <a:spcAft>
                <a:spcPct val="0"/>
              </a:spcAft>
              <a:defRPr/>
            </a:pPr>
            <a:endParaRPr lang="hr-HR" sz="2400" b="1" kern="0" dirty="0">
              <a:solidFill>
                <a:srgbClr val="C00000"/>
              </a:solidFill>
              <a:effectLst>
                <a:outerShdw blurRad="38100" dist="38100" dir="2700000" algn="tl">
                  <a:srgbClr val="C0C0C0"/>
                </a:outerShdw>
              </a:effectLst>
              <a:latin typeface="Arial" pitchFamily="34" charset="0"/>
              <a:cs typeface="Arial" pitchFamily="34" charset="0"/>
            </a:endParaRPr>
          </a:p>
        </p:txBody>
      </p:sp>
    </p:spTree>
    <p:extLst>
      <p:ext uri="{BB962C8B-B14F-4D97-AF65-F5344CB8AC3E}">
        <p14:creationId xmlns:p14="http://schemas.microsoft.com/office/powerpoint/2010/main" val="11490267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703512" y="404664"/>
            <a:ext cx="7848872" cy="523220"/>
          </a:xfrm>
          <a:prstGeom prst="rect">
            <a:avLst/>
          </a:prstGeom>
          <a:noFill/>
          <a:ln w="12700" cap="sq">
            <a:noFill/>
            <a:miter lim="800000"/>
            <a:headEnd type="none" w="sm" len="sm"/>
            <a:tailEnd type="none" w="sm" len="sm"/>
          </a:ln>
        </p:spPr>
        <p:txBody>
          <a:bodyPr wrap="square">
            <a:spAutoFit/>
          </a:bodyPr>
          <a:lstStyle/>
          <a:p>
            <a:pPr>
              <a:lnSpc>
                <a:spcPct val="100000"/>
              </a:lnSpc>
              <a:spcBef>
                <a:spcPct val="0"/>
              </a:spcBef>
              <a:defRPr/>
            </a:pPr>
            <a:r>
              <a:rPr lang="hr-HR" sz="2800" dirty="0">
                <a:solidFill>
                  <a:srgbClr val="C00000"/>
                </a:solidFill>
                <a:effectLst>
                  <a:outerShdw blurRad="38100" dist="38100" dir="2700000" algn="tl">
                    <a:srgbClr val="000000">
                      <a:alpha val="43137"/>
                    </a:srgbClr>
                  </a:outerShdw>
                </a:effectLst>
              </a:rPr>
              <a:t>TJEDNO I GODIŠNJE ZADUŽENJE UČITELJA</a:t>
            </a:r>
          </a:p>
        </p:txBody>
      </p:sp>
      <p:sp>
        <p:nvSpPr>
          <p:cNvPr id="6" name="Content Placeholder 5"/>
          <p:cNvSpPr txBox="1">
            <a:spLocks/>
          </p:cNvSpPr>
          <p:nvPr/>
        </p:nvSpPr>
        <p:spPr>
          <a:xfrm>
            <a:off x="1981200" y="1556792"/>
            <a:ext cx="8229600" cy="4968552"/>
          </a:xfrm>
          <a:prstGeom prst="rect">
            <a:avLst/>
          </a:prstGeom>
        </p:spPr>
        <p:txBody>
          <a:bodyPr/>
          <a:lstStyle/>
          <a:p>
            <a:r>
              <a:rPr lang="hr-HR" sz="1600" dirty="0">
                <a:solidFill>
                  <a:srgbClr val="C00000"/>
                </a:solidFill>
              </a:rPr>
              <a:t>Napomene: </a:t>
            </a:r>
          </a:p>
          <a:p>
            <a:endParaRPr lang="hr-HR" sz="1600" dirty="0">
              <a:solidFill>
                <a:srgbClr val="C00000"/>
              </a:solidFill>
            </a:endParaRPr>
          </a:p>
          <a:p>
            <a:r>
              <a:rPr lang="hr-HR" sz="1600" dirty="0">
                <a:solidFill>
                  <a:srgbClr val="002060"/>
                </a:solidFill>
              </a:rPr>
              <a:t>Učitelj glazbene kulture ne može poučavati u kombiniranom RO.</a:t>
            </a:r>
          </a:p>
          <a:p>
            <a:endParaRPr lang="hr-HR" sz="800" dirty="0">
              <a:solidFill>
                <a:srgbClr val="002060"/>
              </a:solidFill>
            </a:endParaRPr>
          </a:p>
          <a:p>
            <a:r>
              <a:rPr lang="hr-HR" sz="1600" i="1" dirty="0">
                <a:solidFill>
                  <a:srgbClr val="002060"/>
                </a:solidFill>
              </a:rPr>
              <a:t>U slučaju da učitelj razredne nastave ima "bonus" ili zaduženja sukladno odredbama KU, umjesti njega odgojne nastavne predmete (Glazbenu kulturu, Likovnu ili TZK) može poučavati predmettni učitelj.</a:t>
            </a:r>
          </a:p>
          <a:p>
            <a:endParaRPr lang="hr-HR" sz="800" dirty="0">
              <a:solidFill>
                <a:srgbClr val="002060"/>
              </a:solidFill>
            </a:endParaRPr>
          </a:p>
          <a:p>
            <a:pPr marL="1588" indent="-1588" eaLnBrk="0" hangingPunct="0">
              <a:defRPr/>
            </a:pPr>
            <a:r>
              <a:rPr lang="hr-HR" sz="1600" dirty="0">
                <a:solidFill>
                  <a:srgbClr val="A50021"/>
                </a:solidFill>
              </a:rPr>
              <a:t>Obavijest OŠ vezano uz podnošenje zahtjeva za zapošljavanje i donošenje školskih dokumenata za školsku godinu 2021./2022. </a:t>
            </a:r>
          </a:p>
          <a:p>
            <a:pPr marL="1588" indent="-1588" eaLnBrk="0" hangingPunct="0">
              <a:defRPr/>
            </a:pPr>
            <a:r>
              <a:rPr lang="hr-HR" sz="1100" dirty="0">
                <a:solidFill>
                  <a:srgbClr val="A50021"/>
                </a:solidFill>
              </a:rPr>
              <a:t>(KLASA: 602-02721-09/00473, URBROJ: 533-05-21-0001 od 4. 8. 2021.)</a:t>
            </a:r>
          </a:p>
          <a:p>
            <a:endParaRPr lang="hr-HR" sz="1600" dirty="0">
              <a:solidFill>
                <a:srgbClr val="002060"/>
              </a:solidFill>
            </a:endParaRPr>
          </a:p>
          <a:p>
            <a:r>
              <a:rPr lang="hr-HR" sz="1600" dirty="0">
                <a:solidFill>
                  <a:srgbClr val="002060"/>
                </a:solidFill>
              </a:rPr>
              <a:t>Uočeno je da ravnatelji pri izradi zaduženja ne postupaju sukladno članku 38. stavku 1. Kolektivnog ugovora.</a:t>
            </a:r>
          </a:p>
          <a:p>
            <a:r>
              <a:rPr lang="hr-HR" sz="1600" dirty="0">
                <a:solidFill>
                  <a:srgbClr val="002060"/>
                </a:solidFill>
              </a:rPr>
              <a:t>Ističemo, kako pravo na umanjenje sati za izvođenje neposrednog odgojno –obrazovnog rada za dva (2) sata tjedno s </a:t>
            </a:r>
            <a:r>
              <a:rPr lang="hr-HR" sz="1600" dirty="0">
                <a:solidFill>
                  <a:srgbClr val="C00000"/>
                </a:solidFill>
              </a:rPr>
              <a:t>navršenih 30 godina radnog staža </a:t>
            </a:r>
            <a:r>
              <a:rPr lang="hr-HR" sz="1600" dirty="0">
                <a:solidFill>
                  <a:srgbClr val="002060"/>
                </a:solidFill>
              </a:rPr>
              <a:t>ima </a:t>
            </a:r>
            <a:r>
              <a:rPr lang="hr-HR" sz="1600" dirty="0">
                <a:solidFill>
                  <a:srgbClr val="C00000"/>
                </a:solidFill>
              </a:rPr>
              <a:t>samo učitelj predmetne nastave koji je </a:t>
            </a:r>
            <a:r>
              <a:rPr lang="hr-HR" sz="1600" i="1" dirty="0">
                <a:solidFill>
                  <a:srgbClr val="C00000"/>
                </a:solidFill>
              </a:rPr>
              <a:t>redovitom i/ili izbornom nastavom zadužen s minimalnim brojem sati za ostvarivanje prava na puno radno vrijeme</a:t>
            </a:r>
            <a:r>
              <a:rPr lang="hr-HR" sz="1600" dirty="0">
                <a:solidFill>
                  <a:srgbClr val="002060"/>
                </a:solidFill>
              </a:rPr>
              <a:t>.</a:t>
            </a:r>
          </a:p>
          <a:p>
            <a:r>
              <a:rPr lang="hr-HR" sz="1600" dirty="0">
                <a:solidFill>
                  <a:srgbClr val="002060"/>
                </a:solidFill>
              </a:rPr>
              <a:t>Dakle, učitelj koji predaje npr. Glazbenu kulturu na može ostvariti pravo na umanjenje sati ako je za izvođenje nastave Glazbene kulture zadužen s manje od 16 sati nastave Glazbene kulture.</a:t>
            </a:r>
          </a:p>
          <a:p>
            <a:endParaRPr lang="hr-HR" sz="800" dirty="0">
              <a:solidFill>
                <a:srgbClr val="002060"/>
              </a:solidFill>
            </a:endParaRPr>
          </a:p>
          <a:p>
            <a:endParaRPr lang="hr-HR" sz="800" dirty="0">
              <a:solidFill>
                <a:srgbClr val="002060"/>
              </a:solidFill>
            </a:endParaRPr>
          </a:p>
          <a:p>
            <a:endParaRPr lang="hr-HR" sz="1600" dirty="0">
              <a:solidFill>
                <a:srgbClr val="002060"/>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r>
              <a:rPr lang="hr-HR" sz="2000" dirty="0">
                <a:solidFill>
                  <a:srgbClr val="002060"/>
                </a:solidFill>
              </a:rPr>
              <a:t>                      </a:t>
            </a: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r>
              <a:rPr lang="hr-HR" sz="2000" dirty="0">
                <a:solidFill>
                  <a:srgbClr val="A50021"/>
                </a:solidFill>
              </a:rPr>
              <a:t>                                    </a:t>
            </a:r>
            <a:endParaRPr lang="vi-VN" sz="2000" dirty="0">
              <a:solidFill>
                <a:srgbClr val="002060"/>
              </a:solidFill>
            </a:endParaRPr>
          </a:p>
          <a:p>
            <a:endParaRPr lang="vi-VN" sz="1400" dirty="0">
              <a:solidFill>
                <a:srgbClr val="002060"/>
              </a:solidFill>
            </a:endParaRPr>
          </a:p>
          <a:p>
            <a:pPr marL="342900" indent="-342900" defTabSz="914400" eaLnBrk="0" fontAlgn="base" hangingPunct="0">
              <a:spcBef>
                <a:spcPct val="20000"/>
              </a:spcBef>
              <a:spcAft>
                <a:spcPct val="0"/>
              </a:spcAft>
              <a:defRPr/>
            </a:pPr>
            <a:endParaRPr lang="hr-HR" sz="2400" b="1" kern="0" dirty="0">
              <a:solidFill>
                <a:srgbClr val="C00000"/>
              </a:solidFill>
              <a:effectLst>
                <a:outerShdw blurRad="38100" dist="38100" dir="2700000" algn="tl">
                  <a:srgbClr val="C0C0C0"/>
                </a:outerShdw>
              </a:effectLst>
              <a:latin typeface="Arial" pitchFamily="34" charset="0"/>
              <a:cs typeface="Arial" pitchFamily="34" charset="0"/>
            </a:endParaRPr>
          </a:p>
        </p:txBody>
      </p:sp>
    </p:spTree>
    <p:extLst>
      <p:ext uri="{BB962C8B-B14F-4D97-AF65-F5344CB8AC3E}">
        <p14:creationId xmlns:p14="http://schemas.microsoft.com/office/powerpoint/2010/main" val="35741035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703512" y="404664"/>
            <a:ext cx="7848872" cy="892552"/>
          </a:xfrm>
          <a:prstGeom prst="rect">
            <a:avLst/>
          </a:prstGeom>
          <a:noFill/>
          <a:ln w="12700" cap="sq">
            <a:noFill/>
            <a:miter lim="800000"/>
            <a:headEnd type="none" w="sm" len="sm"/>
            <a:tailEnd type="none" w="sm" len="sm"/>
          </a:ln>
        </p:spPr>
        <p:txBody>
          <a:bodyPr wrap="square">
            <a:spAutoFit/>
          </a:bodyPr>
          <a:lstStyle/>
          <a:p>
            <a:pPr>
              <a:lnSpc>
                <a:spcPct val="100000"/>
              </a:lnSpc>
              <a:spcBef>
                <a:spcPct val="0"/>
              </a:spcBef>
              <a:defRPr/>
            </a:pPr>
            <a:r>
              <a:rPr lang="hr-HR" sz="2800" dirty="0">
                <a:solidFill>
                  <a:srgbClr val="C00000"/>
                </a:solidFill>
                <a:effectLst>
                  <a:outerShdw blurRad="38100" dist="38100" dir="2700000" algn="tl">
                    <a:srgbClr val="000000">
                      <a:alpha val="43137"/>
                    </a:srgbClr>
                  </a:outerShdw>
                </a:effectLst>
              </a:rPr>
              <a:t>TJEDNO I GODIŠNJE ZADUŽENJE UČITELJA</a:t>
            </a:r>
          </a:p>
          <a:p>
            <a:pPr>
              <a:lnSpc>
                <a:spcPct val="100000"/>
              </a:lnSpc>
              <a:spcBef>
                <a:spcPct val="0"/>
              </a:spcBef>
              <a:defRPr/>
            </a:pPr>
            <a:r>
              <a:rPr lang="hr-HR" sz="2400" i="1" dirty="0">
                <a:solidFill>
                  <a:srgbClr val="002060"/>
                </a:solidFill>
                <a:effectLst>
                  <a:outerShdw blurRad="38100" dist="38100" dir="2700000" algn="tl">
                    <a:srgbClr val="000000">
                      <a:alpha val="43137"/>
                    </a:srgbClr>
                  </a:outerShdw>
                </a:effectLst>
              </a:rPr>
              <a:t>ŠTO STE DOBILI IZ MZO-a?</a:t>
            </a:r>
          </a:p>
        </p:txBody>
      </p:sp>
      <p:sp>
        <p:nvSpPr>
          <p:cNvPr id="6" name="Content Placeholder 5"/>
          <p:cNvSpPr txBox="1">
            <a:spLocks/>
          </p:cNvSpPr>
          <p:nvPr/>
        </p:nvSpPr>
        <p:spPr>
          <a:xfrm>
            <a:off x="1981200" y="1556792"/>
            <a:ext cx="8229600" cy="4752528"/>
          </a:xfrm>
          <a:prstGeom prst="rect">
            <a:avLst/>
          </a:prstGeom>
        </p:spPr>
        <p:txBody>
          <a:bodyPr/>
          <a:lstStyle/>
          <a:p>
            <a:r>
              <a:rPr lang="hr-HR" sz="1600" dirty="0">
                <a:solidFill>
                  <a:srgbClr val="C00000"/>
                </a:solidFill>
              </a:rPr>
              <a:t>Napomene: </a:t>
            </a:r>
          </a:p>
          <a:p>
            <a:endParaRPr lang="hr-HR" sz="800" dirty="0">
              <a:solidFill>
                <a:srgbClr val="002060"/>
              </a:solidFill>
            </a:endParaRPr>
          </a:p>
          <a:p>
            <a:endParaRPr lang="hr-HR" sz="800" dirty="0">
              <a:solidFill>
                <a:srgbClr val="002060"/>
              </a:solidFill>
            </a:endParaRPr>
          </a:p>
          <a:p>
            <a:r>
              <a:rPr lang="hr-HR" sz="1600" i="1" dirty="0">
                <a:solidFill>
                  <a:srgbClr val="002060"/>
                </a:solidFill>
              </a:rPr>
              <a:t>Člankom </a:t>
            </a:r>
            <a:r>
              <a:rPr lang="hr-HR" sz="1600" i="1" dirty="0">
                <a:solidFill>
                  <a:srgbClr val="C00000"/>
                </a:solidFill>
              </a:rPr>
              <a:t>56. </a:t>
            </a:r>
            <a:r>
              <a:rPr lang="hr-HR" sz="1600" i="1" dirty="0">
                <a:solidFill>
                  <a:srgbClr val="002060"/>
                </a:solidFill>
              </a:rPr>
              <a:t>st. </a:t>
            </a:r>
            <a:r>
              <a:rPr lang="hr-HR" sz="1600" i="1" dirty="0">
                <a:solidFill>
                  <a:srgbClr val="C00000"/>
                </a:solidFill>
              </a:rPr>
              <a:t>7. </a:t>
            </a:r>
            <a:r>
              <a:rPr lang="hr-HR" sz="1600" i="1" dirty="0">
                <a:solidFill>
                  <a:srgbClr val="002060"/>
                </a:solidFill>
              </a:rPr>
              <a:t>KU propisano je da u školi koja ima </a:t>
            </a:r>
            <a:r>
              <a:rPr lang="hr-HR" sz="1600" i="1" dirty="0">
                <a:solidFill>
                  <a:srgbClr val="C00000"/>
                </a:solidFill>
              </a:rPr>
              <a:t>76</a:t>
            </a:r>
            <a:r>
              <a:rPr lang="hr-HR" sz="1600" i="1" dirty="0">
                <a:solidFill>
                  <a:srgbClr val="002060"/>
                </a:solidFill>
              </a:rPr>
              <a:t> i više zaposlenika odnosno tri </a:t>
            </a:r>
            <a:r>
              <a:rPr lang="hr-HR" sz="1600" i="1" dirty="0">
                <a:solidFill>
                  <a:srgbClr val="C00000"/>
                </a:solidFill>
              </a:rPr>
              <a:t>(3) </a:t>
            </a:r>
            <a:r>
              <a:rPr lang="hr-HR" sz="1600" i="1" dirty="0">
                <a:solidFill>
                  <a:srgbClr val="002060"/>
                </a:solidFill>
              </a:rPr>
              <a:t>sindikalna povjerenika koji su </a:t>
            </a:r>
            <a:r>
              <a:rPr lang="hr-HR" sz="1600" i="1" dirty="0">
                <a:solidFill>
                  <a:srgbClr val="C00000"/>
                </a:solidFill>
              </a:rPr>
              <a:t>preuzeli prava i obveze radničkog vijeća,</a:t>
            </a:r>
            <a:r>
              <a:rPr lang="hr-HR" sz="1600" i="1" dirty="0">
                <a:solidFill>
                  <a:srgbClr val="002060"/>
                </a:solidFill>
              </a:rPr>
              <a:t> pravo iz stavka 5. odnosno 6. ima </a:t>
            </a:r>
            <a:r>
              <a:rPr lang="hr-HR" sz="1600" i="1" dirty="0">
                <a:solidFill>
                  <a:srgbClr val="C00000"/>
                </a:solidFill>
              </a:rPr>
              <a:t>samo jedan</a:t>
            </a:r>
            <a:r>
              <a:rPr lang="hr-HR" sz="1600" i="1" dirty="0">
                <a:solidFill>
                  <a:srgbClr val="002060"/>
                </a:solidFill>
              </a:rPr>
              <a:t> sindikalni povjerenik. Ostali povjerenici imaju pravo na umanjenje odnosno uvećanje tjednog radnog vremena za šesta </a:t>
            </a:r>
            <a:r>
              <a:rPr lang="hr-HR" sz="1600" i="1" dirty="0">
                <a:solidFill>
                  <a:srgbClr val="C00000"/>
                </a:solidFill>
              </a:rPr>
              <a:t>(6)</a:t>
            </a:r>
            <a:r>
              <a:rPr lang="hr-HR" sz="1600" i="1" dirty="0">
                <a:solidFill>
                  <a:srgbClr val="002060"/>
                </a:solidFill>
              </a:rPr>
              <a:t> sati tjedno </a:t>
            </a:r>
            <a:r>
              <a:rPr lang="hr-HR" sz="1600" i="1" dirty="0">
                <a:solidFill>
                  <a:srgbClr val="C00000"/>
                </a:solidFill>
              </a:rPr>
              <a:t>u ostalim poslovima</a:t>
            </a:r>
            <a:r>
              <a:rPr lang="hr-HR" sz="1600" i="1" dirty="0">
                <a:solidFill>
                  <a:srgbClr val="002060"/>
                </a:solidFill>
              </a:rPr>
              <a:t>, uz naknadu plaće tijekom svake kalendarske godine u trajanju mandata</a:t>
            </a:r>
          </a:p>
          <a:p>
            <a:r>
              <a:rPr lang="hr-HR" sz="1600" i="1" dirty="0">
                <a:solidFill>
                  <a:srgbClr val="002060"/>
                </a:solidFill>
              </a:rPr>
              <a:t>Dakle, zaduženje za poslove ostala dva sindikalna povjerenika upisuju se ručno u ostale poslove (stupac AD - 6 sati tjedno) </a:t>
            </a:r>
          </a:p>
          <a:p>
            <a:endParaRPr lang="hr-HR" sz="800" dirty="0"/>
          </a:p>
          <a:p>
            <a:r>
              <a:rPr lang="hr-HR" sz="1600" i="1" dirty="0">
                <a:solidFill>
                  <a:srgbClr val="002060"/>
                </a:solidFill>
              </a:rPr>
              <a:t>Člankom </a:t>
            </a:r>
            <a:r>
              <a:rPr lang="hr-HR" sz="1600" i="1" dirty="0">
                <a:solidFill>
                  <a:srgbClr val="FF0000"/>
                </a:solidFill>
              </a:rPr>
              <a:t>56</a:t>
            </a:r>
            <a:r>
              <a:rPr lang="hr-HR" sz="1600" i="1" dirty="0">
                <a:solidFill>
                  <a:srgbClr val="002060"/>
                </a:solidFill>
              </a:rPr>
              <a:t>. st. </a:t>
            </a:r>
            <a:r>
              <a:rPr lang="hr-HR" sz="1600" i="1" dirty="0">
                <a:solidFill>
                  <a:srgbClr val="FF0000"/>
                </a:solidFill>
              </a:rPr>
              <a:t>9. </a:t>
            </a:r>
            <a:r>
              <a:rPr lang="hr-HR" sz="1600" i="1" dirty="0">
                <a:solidFill>
                  <a:srgbClr val="002060"/>
                </a:solidFill>
              </a:rPr>
              <a:t>Kolektivnog ugovora propisano je da sindikalni povjerenik koji je </a:t>
            </a:r>
            <a:r>
              <a:rPr lang="hr-HR" sz="1600" i="1" dirty="0">
                <a:solidFill>
                  <a:srgbClr val="C00000"/>
                </a:solidFill>
              </a:rPr>
              <a:t>preuzeo </a:t>
            </a:r>
            <a:r>
              <a:rPr lang="hr-HR" sz="1600" i="1" dirty="0">
                <a:solidFill>
                  <a:srgbClr val="002060"/>
                </a:solidFill>
              </a:rPr>
              <a:t>prava i obveze </a:t>
            </a:r>
            <a:r>
              <a:rPr lang="hr-HR" sz="1600" i="1" dirty="0">
                <a:solidFill>
                  <a:srgbClr val="C00000"/>
                </a:solidFill>
              </a:rPr>
              <a:t>radničkog vijeća </a:t>
            </a:r>
            <a:r>
              <a:rPr lang="hr-HR" sz="1600" i="1" dirty="0">
                <a:solidFill>
                  <a:srgbClr val="002060"/>
                </a:solidFill>
              </a:rPr>
              <a:t>u školama s više od 75 zaposlenih i kojima su ostali povjerenici ustupili radne sate, imaju pravo na umanjenje ili uvećanje tjednog radnog vremena </a:t>
            </a:r>
            <a:r>
              <a:rPr lang="hr-HR" sz="1600" i="1" dirty="0">
                <a:solidFill>
                  <a:srgbClr val="C00000"/>
                </a:solidFill>
              </a:rPr>
              <a:t>u neposrednom odgojno obrazovnom </a:t>
            </a:r>
            <a:r>
              <a:rPr lang="hr-HR" sz="1600" i="1" dirty="0">
                <a:solidFill>
                  <a:srgbClr val="002060"/>
                </a:solidFill>
              </a:rPr>
              <a:t>radu za tri </a:t>
            </a:r>
            <a:r>
              <a:rPr lang="hr-HR" sz="1600" i="1" dirty="0">
                <a:solidFill>
                  <a:srgbClr val="C00000"/>
                </a:solidFill>
              </a:rPr>
              <a:t>(3) </a:t>
            </a:r>
            <a:r>
              <a:rPr lang="hr-HR" sz="1600" i="1" dirty="0">
                <a:solidFill>
                  <a:srgbClr val="002060"/>
                </a:solidFill>
              </a:rPr>
              <a:t>sata, a preostale sate u ostalim poslovima</a:t>
            </a:r>
            <a:r>
              <a:rPr lang="hr-HR" sz="1600" dirty="0">
                <a:solidFill>
                  <a:srgbClr val="002060"/>
                </a:solidFill>
              </a:rPr>
              <a:t>.</a:t>
            </a:r>
          </a:p>
          <a:p>
            <a:r>
              <a:rPr lang="hr-HR" sz="1600" i="1" dirty="0">
                <a:solidFill>
                  <a:srgbClr val="002060"/>
                </a:solidFill>
              </a:rPr>
              <a:t>Dakle, navedenom povjereniku može se </a:t>
            </a:r>
            <a:r>
              <a:rPr lang="hr-HR" sz="1600" i="1" dirty="0">
                <a:solidFill>
                  <a:srgbClr val="C00000"/>
                </a:solidFill>
              </a:rPr>
              <a:t>uvećati</a:t>
            </a:r>
            <a:r>
              <a:rPr lang="hr-HR" sz="1600" i="1" dirty="0">
                <a:solidFill>
                  <a:srgbClr val="002060"/>
                </a:solidFill>
              </a:rPr>
              <a:t> tjedno radno vrijeme u satima </a:t>
            </a:r>
            <a:r>
              <a:rPr lang="hr-HR" sz="1600" i="1" dirty="0">
                <a:solidFill>
                  <a:srgbClr val="C00000"/>
                </a:solidFill>
              </a:rPr>
              <a:t>redovite nastave </a:t>
            </a:r>
            <a:r>
              <a:rPr lang="hr-HR" sz="1600" i="1" dirty="0">
                <a:solidFill>
                  <a:srgbClr val="002060"/>
                </a:solidFill>
              </a:rPr>
              <a:t>ili </a:t>
            </a:r>
            <a:r>
              <a:rPr lang="hr-HR" sz="1600" i="1" dirty="0">
                <a:solidFill>
                  <a:srgbClr val="C00000"/>
                </a:solidFill>
              </a:rPr>
              <a:t>umanjiti</a:t>
            </a:r>
            <a:r>
              <a:rPr lang="hr-HR" sz="1600" i="1" dirty="0">
                <a:solidFill>
                  <a:srgbClr val="002060"/>
                </a:solidFill>
              </a:rPr>
              <a:t> zaduženje u drugim poslovima NO-OR. Zaduženje se u stupac H ili V vezano uz NO-OR, a automatski se prenosi u ostale poslove (stupac AD).</a:t>
            </a:r>
          </a:p>
          <a:p>
            <a:endParaRPr lang="hr-HR" sz="1600" dirty="0">
              <a:solidFill>
                <a:srgbClr val="002060"/>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r>
              <a:rPr lang="hr-HR" sz="2000" dirty="0">
                <a:solidFill>
                  <a:srgbClr val="002060"/>
                </a:solidFill>
              </a:rPr>
              <a:t>                      </a:t>
            </a: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endParaRPr lang="hr-HR" sz="1400" dirty="0">
              <a:solidFill>
                <a:srgbClr val="A50021"/>
              </a:solidFill>
            </a:endParaRPr>
          </a:p>
          <a:p>
            <a:pPr marL="1588" indent="-1588" eaLnBrk="0" hangingPunct="0">
              <a:defRPr/>
            </a:pPr>
            <a:r>
              <a:rPr lang="hr-HR" sz="2000" dirty="0">
                <a:solidFill>
                  <a:srgbClr val="A50021"/>
                </a:solidFill>
              </a:rPr>
              <a:t>                                    </a:t>
            </a:r>
            <a:endParaRPr lang="vi-VN" sz="2000" dirty="0">
              <a:solidFill>
                <a:srgbClr val="002060"/>
              </a:solidFill>
            </a:endParaRPr>
          </a:p>
          <a:p>
            <a:endParaRPr lang="vi-VN" sz="1400" dirty="0">
              <a:solidFill>
                <a:srgbClr val="002060"/>
              </a:solidFill>
            </a:endParaRPr>
          </a:p>
          <a:p>
            <a:pPr marL="342900" indent="-342900" defTabSz="914400" eaLnBrk="0" fontAlgn="base" hangingPunct="0">
              <a:spcBef>
                <a:spcPct val="20000"/>
              </a:spcBef>
              <a:spcAft>
                <a:spcPct val="0"/>
              </a:spcAft>
              <a:defRPr/>
            </a:pPr>
            <a:endParaRPr lang="hr-HR" sz="2400" b="1" kern="0" dirty="0">
              <a:solidFill>
                <a:srgbClr val="C00000"/>
              </a:solidFill>
              <a:effectLst>
                <a:outerShdw blurRad="38100" dist="38100" dir="2700000" algn="tl">
                  <a:srgbClr val="C0C0C0"/>
                </a:outerShdw>
              </a:effectLst>
              <a:latin typeface="Arial" pitchFamily="34" charset="0"/>
              <a:cs typeface="Arial" pitchFamily="34" charset="0"/>
            </a:endParaRPr>
          </a:p>
        </p:txBody>
      </p:sp>
    </p:spTree>
    <p:extLst>
      <p:ext uri="{BB962C8B-B14F-4D97-AF65-F5344CB8AC3E}">
        <p14:creationId xmlns:p14="http://schemas.microsoft.com/office/powerpoint/2010/main" val="3613980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ChangeArrowheads="1"/>
          </p:cNvSpPr>
          <p:nvPr/>
        </p:nvSpPr>
        <p:spPr bwMode="auto">
          <a:xfrm>
            <a:off x="2495551" y="1916113"/>
            <a:ext cx="7286625" cy="1143000"/>
          </a:xfrm>
          <a:prstGeom prst="rect">
            <a:avLst/>
          </a:prstGeom>
          <a:noFill/>
          <a:ln w="9525">
            <a:noFill/>
            <a:miter lim="800000"/>
            <a:headEnd/>
            <a:tailEnd/>
          </a:ln>
        </p:spPr>
        <p:txBody>
          <a:bodyPr anchor="ctr"/>
          <a:lstStyle/>
          <a:p>
            <a:pPr algn="ctr"/>
            <a:r>
              <a:rPr lang="hr-HR" sz="8000" i="1">
                <a:solidFill>
                  <a:srgbClr val="C00000"/>
                </a:solidFill>
              </a:rPr>
              <a:t>…?</a:t>
            </a:r>
          </a:p>
        </p:txBody>
      </p:sp>
      <p:sp>
        <p:nvSpPr>
          <p:cNvPr id="161796" name="Rectangle 4"/>
          <p:cNvSpPr>
            <a:spLocks noGrp="1" noChangeArrowheads="1"/>
          </p:cNvSpPr>
          <p:nvPr>
            <p:ph idx="1"/>
          </p:nvPr>
        </p:nvSpPr>
        <p:spPr bwMode="auto">
          <a:xfrm>
            <a:off x="1992313" y="3500439"/>
            <a:ext cx="8229600" cy="892175"/>
          </a:xfrm>
          <a:noFill/>
          <a:ln>
            <a:miter lim="800000"/>
            <a:headEnd/>
            <a:tailEnd/>
          </a:ln>
        </p:spPr>
        <p:txBody>
          <a:bodyPr vert="horz" wrap="square" lIns="91440" tIns="45720" rIns="91440" bIns="45720" numCol="1" rtlCol="0" anchor="t" anchorCtr="0" compatLnSpc="1">
            <a:prstTxWarp prst="textNoShape">
              <a:avLst/>
            </a:prstTxWarp>
            <a:normAutofit fontScale="92500" lnSpcReduction="10000"/>
          </a:bodyPr>
          <a:lstStyle/>
          <a:p>
            <a:pPr algn="ctr" eaLnBrk="1" hangingPunct="1">
              <a:buFont typeface="Arial" charset="0"/>
              <a:buNone/>
            </a:pPr>
            <a:r>
              <a:rPr lang="hr-HR" sz="6000" b="1" i="1">
                <a:solidFill>
                  <a:srgbClr val="000066"/>
                </a:solidFill>
                <a:latin typeface="Forte" pitchFamily="66" charset="0"/>
              </a:rPr>
              <a:t>Hvala!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iterate type="lt">
                                    <p:tmPct val="0"/>
                                  </p:iterate>
                                  <p:childTnLst>
                                    <p:set>
                                      <p:cBhvr>
                                        <p:cTn id="6" dur="1" fill="hold">
                                          <p:stCondLst>
                                            <p:cond delay="0"/>
                                          </p:stCondLst>
                                        </p:cTn>
                                        <p:tgtEl>
                                          <p:spTgt spid="161794"/>
                                        </p:tgtEl>
                                        <p:attrNameLst>
                                          <p:attrName>style.visibility</p:attrName>
                                        </p:attrNameLst>
                                      </p:cBhvr>
                                      <p:to>
                                        <p:strVal val="visible"/>
                                      </p:to>
                                    </p:set>
                                    <p:anim calcmode="lin" valueType="num">
                                      <p:cBhvr>
                                        <p:cTn id="7" dur="2000" fill="hold"/>
                                        <p:tgtEl>
                                          <p:spTgt spid="161794"/>
                                        </p:tgtEl>
                                        <p:attrNameLst>
                                          <p:attrName>ppt_w</p:attrName>
                                        </p:attrNameLst>
                                      </p:cBhvr>
                                      <p:tavLst>
                                        <p:tav tm="0">
                                          <p:val>
                                            <p:fltVal val="0"/>
                                          </p:val>
                                        </p:tav>
                                        <p:tav tm="100000">
                                          <p:val>
                                            <p:strVal val="#ppt_w"/>
                                          </p:val>
                                        </p:tav>
                                      </p:tavLst>
                                    </p:anim>
                                    <p:anim calcmode="lin" valueType="num">
                                      <p:cBhvr>
                                        <p:cTn id="8" dur="2000" fill="hold"/>
                                        <p:tgtEl>
                                          <p:spTgt spid="161794"/>
                                        </p:tgtEl>
                                        <p:attrNameLst>
                                          <p:attrName>ppt_h</p:attrName>
                                        </p:attrNameLst>
                                      </p:cBhvr>
                                      <p:tavLst>
                                        <p:tav tm="0">
                                          <p:val>
                                            <p:fltVal val="0"/>
                                          </p:val>
                                        </p:tav>
                                        <p:tav tm="100000">
                                          <p:val>
                                            <p:strVal val="#ppt_h"/>
                                          </p:val>
                                        </p:tav>
                                      </p:tavLst>
                                    </p:anim>
                                    <p:animEffect transition="in" filter="fade">
                                      <p:cBhvr>
                                        <p:cTn id="9" dur="2000"/>
                                        <p:tgtEl>
                                          <p:spTgt spid="161794"/>
                                        </p:tgtEl>
                                      </p:cBhvr>
                                    </p:animEffect>
                                  </p:childTnLst>
                                </p:cTn>
                              </p:par>
                            </p:childTnLst>
                          </p:cTn>
                        </p:par>
                      </p:childTnLst>
                    </p:cTn>
                  </p:par>
                  <p:par>
                    <p:cTn id="10" fill="hold">
                      <p:stCondLst>
                        <p:cond delay="indefinite"/>
                      </p:stCondLst>
                      <p:childTnLst>
                        <p:par>
                          <p:cTn id="11" fill="hold">
                            <p:stCondLst>
                              <p:cond delay="0"/>
                            </p:stCondLst>
                            <p:childTnLst>
                              <p:par>
                                <p:cTn id="12" presetID="19" presetClass="entr" presetSubtype="10" fill="hold" grpId="1" nodeType="clickEffect">
                                  <p:stCondLst>
                                    <p:cond delay="0"/>
                                  </p:stCondLst>
                                  <p:iterate type="lt">
                                    <p:tmPct val="0"/>
                                  </p:iterate>
                                  <p:childTnLst>
                                    <p:set>
                                      <p:cBhvr>
                                        <p:cTn id="13" dur="1" fill="hold">
                                          <p:stCondLst>
                                            <p:cond delay="0"/>
                                          </p:stCondLst>
                                        </p:cTn>
                                        <p:tgtEl>
                                          <p:spTgt spid="161794"/>
                                        </p:tgtEl>
                                        <p:attrNameLst>
                                          <p:attrName>style.visibility</p:attrName>
                                        </p:attrNameLst>
                                      </p:cBhvr>
                                      <p:to>
                                        <p:strVal val="visible"/>
                                      </p:to>
                                    </p:set>
                                    <p:anim calcmode="lin" valueType="num">
                                      <p:cBhvr>
                                        <p:cTn id="14" dur="5000" fill="hold"/>
                                        <p:tgtEl>
                                          <p:spTgt spid="161794"/>
                                        </p:tgtEl>
                                        <p:attrNameLst>
                                          <p:attrName>ppt_w</p:attrName>
                                        </p:attrNameLst>
                                      </p:cBhvr>
                                      <p:tavLst>
                                        <p:tav tm="0" fmla="#ppt_w*sin(2.5*pi*$)">
                                          <p:val>
                                            <p:fltVal val="0"/>
                                          </p:val>
                                        </p:tav>
                                        <p:tav tm="100000">
                                          <p:val>
                                            <p:fltVal val="1"/>
                                          </p:val>
                                        </p:tav>
                                      </p:tavLst>
                                    </p:anim>
                                    <p:anim calcmode="lin" valueType="num">
                                      <p:cBhvr>
                                        <p:cTn id="15" dur="5000" fill="hold"/>
                                        <p:tgtEl>
                                          <p:spTgt spid="161794"/>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5" presetClass="exit" presetSubtype="0" fill="hold" grpId="2" nodeType="clickEffect">
                                  <p:stCondLst>
                                    <p:cond delay="0"/>
                                  </p:stCondLst>
                                  <p:iterate type="lt">
                                    <p:tmPct val="10000"/>
                                  </p:iterate>
                                  <p:childTnLst>
                                    <p:animEffect transition="out" filter="fade">
                                      <p:cBhvr>
                                        <p:cTn id="19" dur="3000"/>
                                        <p:tgtEl>
                                          <p:spTgt spid="161794"/>
                                        </p:tgtEl>
                                      </p:cBhvr>
                                    </p:animEffect>
                                    <p:anim calcmode="lin" valueType="num">
                                      <p:cBhvr>
                                        <p:cTn id="20" dur="3000"/>
                                        <p:tgtEl>
                                          <p:spTgt spid="16179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1" dur="3000"/>
                                        <p:tgtEl>
                                          <p:spTgt spid="161794"/>
                                        </p:tgtEl>
                                        <p:attrNameLst>
                                          <p:attrName>ppt_h</p:attrName>
                                        </p:attrNameLst>
                                      </p:cBhvr>
                                      <p:tavLst>
                                        <p:tav tm="0">
                                          <p:val>
                                            <p:strVal val="ppt_h"/>
                                          </p:val>
                                        </p:tav>
                                        <p:tav tm="100000">
                                          <p:val>
                                            <p:strVal val="ppt_h"/>
                                          </p:val>
                                        </p:tav>
                                      </p:tavLst>
                                    </p:anim>
                                    <p:set>
                                      <p:cBhvr>
                                        <p:cTn id="22" dur="1" fill="hold">
                                          <p:stCondLst>
                                            <p:cond delay="2999"/>
                                          </p:stCondLst>
                                        </p:cTn>
                                        <p:tgtEl>
                                          <p:spTgt spid="16179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161796">
                                            <p:txEl>
                                              <p:pRg st="0" end="0"/>
                                            </p:txEl>
                                          </p:spTgt>
                                        </p:tgtEl>
                                        <p:attrNameLst>
                                          <p:attrName>style.visibility</p:attrName>
                                        </p:attrNameLst>
                                      </p:cBhvr>
                                      <p:to>
                                        <p:strVal val="visible"/>
                                      </p:to>
                                    </p:set>
                                    <p:anim calcmode="lin" valueType="num">
                                      <p:cBhvr>
                                        <p:cTn id="27" dur="3000" fill="hold"/>
                                        <p:tgtEl>
                                          <p:spTgt spid="161796">
                                            <p:txEl>
                                              <p:pRg st="0" end="0"/>
                                            </p:txEl>
                                          </p:spTgt>
                                        </p:tgtEl>
                                        <p:attrNameLst>
                                          <p:attrName>ppt_w</p:attrName>
                                        </p:attrNameLst>
                                      </p:cBhvr>
                                      <p:tavLst>
                                        <p:tav tm="0">
                                          <p:val>
                                            <p:fltVal val="0"/>
                                          </p:val>
                                        </p:tav>
                                        <p:tav tm="100000">
                                          <p:val>
                                            <p:strVal val="#ppt_w"/>
                                          </p:val>
                                        </p:tav>
                                      </p:tavLst>
                                    </p:anim>
                                    <p:anim calcmode="lin" valueType="num">
                                      <p:cBhvr>
                                        <p:cTn id="28" dur="3000" fill="hold"/>
                                        <p:tgtEl>
                                          <p:spTgt spid="161796">
                                            <p:txEl>
                                              <p:pRg st="0" end="0"/>
                                            </p:txEl>
                                          </p:spTgt>
                                        </p:tgtEl>
                                        <p:attrNameLst>
                                          <p:attrName>ppt_h</p:attrName>
                                        </p:attrNameLst>
                                      </p:cBhvr>
                                      <p:tavLst>
                                        <p:tav tm="0">
                                          <p:val>
                                            <p:fltVal val="0"/>
                                          </p:val>
                                        </p:tav>
                                        <p:tav tm="100000">
                                          <p:val>
                                            <p:strVal val="#ppt_h"/>
                                          </p:val>
                                        </p:tav>
                                      </p:tavLst>
                                    </p:anim>
                                    <p:animEffect transition="in" filter="fade">
                                      <p:cBhvr>
                                        <p:cTn id="29" dur="3000"/>
                                        <p:tgtEl>
                                          <p:spTgt spid="16179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4" grpId="0"/>
      <p:bldP spid="161794" grpId="1"/>
      <p:bldP spid="161794" grpId="2"/>
      <p:bldP spid="16179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8942078-D255-443E-A50D-D739E34BA6F9}"/>
              </a:ext>
            </a:extLst>
          </p:cNvPr>
          <p:cNvSpPr>
            <a:spLocks noGrp="1"/>
          </p:cNvSpPr>
          <p:nvPr>
            <p:ph type="ctrTitle"/>
          </p:nvPr>
        </p:nvSpPr>
        <p:spPr>
          <a:xfrm>
            <a:off x="1507067" y="572494"/>
            <a:ext cx="7766936" cy="659958"/>
          </a:xfrm>
        </p:spPr>
        <p:txBody>
          <a:bodyPr/>
          <a:lstStyle/>
          <a:p>
            <a:pPr algn="ctr"/>
            <a:r>
              <a:rPr lang="hr-HR" sz="2800" dirty="0"/>
              <a:t>Zaključivanje ocjena</a:t>
            </a:r>
          </a:p>
        </p:txBody>
      </p:sp>
      <p:sp>
        <p:nvSpPr>
          <p:cNvPr id="3" name="Podnaslov 2">
            <a:extLst>
              <a:ext uri="{FF2B5EF4-FFF2-40B4-BE49-F238E27FC236}">
                <a16:creationId xmlns:a16="http://schemas.microsoft.com/office/drawing/2014/main" id="{06B998B2-8167-44A3-8099-E474AA634C21}"/>
              </a:ext>
            </a:extLst>
          </p:cNvPr>
          <p:cNvSpPr>
            <a:spLocks noGrp="1"/>
          </p:cNvSpPr>
          <p:nvPr>
            <p:ph type="subTitle" idx="1"/>
          </p:nvPr>
        </p:nvSpPr>
        <p:spPr>
          <a:xfrm>
            <a:off x="1507067" y="1152939"/>
            <a:ext cx="7766936" cy="5132567"/>
          </a:xfrm>
        </p:spPr>
        <p:txBody>
          <a:bodyPr>
            <a:normAutofit fontScale="92500" lnSpcReduction="20000"/>
          </a:bodyPr>
          <a:lstStyle/>
          <a:p>
            <a:pPr>
              <a:lnSpc>
                <a:spcPct val="115000"/>
              </a:lnSpc>
              <a:spcBef>
                <a:spcPts val="360"/>
              </a:spcBef>
              <a:spcAft>
                <a:spcPts val="360"/>
              </a:spcAft>
            </a:pPr>
            <a:endParaRPr lang="hr-H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Bef>
                <a:spcPts val="360"/>
              </a:spcBef>
              <a:spcAft>
                <a:spcPts val="360"/>
              </a:spcAft>
            </a:pPr>
            <a:r>
              <a:rPr lang="hr-HR" dirty="0">
                <a:solidFill>
                  <a:schemeClr val="tx1"/>
                </a:solidFill>
                <a:latin typeface="+mj-lt"/>
                <a:ea typeface="Calibri" panose="020F0502020204030204" pitchFamily="34" charset="0"/>
                <a:cs typeface="Times New Roman" panose="02020603050405020304" pitchFamily="18" charset="0"/>
              </a:rPr>
              <a:t>Članak 72. stavak 3. i 4.</a:t>
            </a:r>
          </a:p>
          <a:p>
            <a:pPr algn="l">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Brojčane ocjene učenika u pojedinim nastavnim predmetima su: odličan (5), vrlo dobar (4), dobar (3), dovoljan (2) i nedovoljan (1), a sve su ocjene osim ocjene nedovoljan (1) prolazne.</a:t>
            </a:r>
          </a:p>
          <a:p>
            <a:pPr algn="l">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Učenici koji na kraju školske godine imaju prolazne ocjene iz svakog nastavnog predmeta prelaze u viši razred.</a:t>
            </a:r>
          </a:p>
          <a:p>
            <a:pPr algn="ctr">
              <a:lnSpc>
                <a:spcPct val="115000"/>
              </a:lnSpc>
              <a:spcBef>
                <a:spcPts val="360"/>
              </a:spcBef>
              <a:spcAft>
                <a:spcPts val="360"/>
              </a:spcAft>
            </a:pPr>
            <a:r>
              <a:rPr lang="hr-HR" dirty="0">
                <a:solidFill>
                  <a:schemeClr val="tx1"/>
                </a:solidFill>
                <a:latin typeface="+mj-lt"/>
                <a:ea typeface="Calibri" panose="020F0502020204030204" pitchFamily="34" charset="0"/>
                <a:cs typeface="Times New Roman" panose="02020603050405020304" pitchFamily="18" charset="0"/>
              </a:rPr>
              <a:t>Članak 73. stavak 2.</a:t>
            </a:r>
          </a:p>
          <a:p>
            <a:pPr algn="l">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Uspjeh učenika i zaključna ocjena za svaki nastavni predmet kao i ocjena iz vladanja utvrđuje se javno u razrednom odjelu, odnosno obrazovnoj skupini na kraju nastavne godine.</a:t>
            </a:r>
          </a:p>
          <a:p>
            <a:pPr algn="ctr">
              <a:lnSpc>
                <a:spcPct val="115000"/>
              </a:lnSpc>
              <a:spcBef>
                <a:spcPts val="360"/>
              </a:spcBef>
              <a:spcAft>
                <a:spcPts val="360"/>
              </a:spcAft>
            </a:pPr>
            <a:r>
              <a:rPr lang="hr-HR" dirty="0">
                <a:solidFill>
                  <a:schemeClr val="tx1"/>
                </a:solidFill>
                <a:latin typeface="+mj-lt"/>
                <a:ea typeface="Calibri" panose="020F0502020204030204" pitchFamily="34" charset="0"/>
                <a:cs typeface="Times New Roman" panose="02020603050405020304" pitchFamily="18" charset="0"/>
              </a:rPr>
              <a:t>Članak 74. stavak 3.</a:t>
            </a:r>
          </a:p>
          <a:p>
            <a:pPr algn="l">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Opći uspjeh učenika od prvog do četvrtog razreda osnovne škole utvrđuje razredni učitelj, a opći uspjeh učenika od petog razreda osnovne škole do završnog razreda srednje škole, na prijedlog razrednika utvrđuje razredno vijeće.</a:t>
            </a:r>
          </a:p>
          <a:p>
            <a:pPr algn="l">
              <a:lnSpc>
                <a:spcPct val="115000"/>
              </a:lnSpc>
              <a:spcBef>
                <a:spcPts val="360"/>
              </a:spcBef>
              <a:spcAft>
                <a:spcPts val="360"/>
              </a:spcAft>
            </a:pPr>
            <a:endParaRPr lang="hr-HR" sz="1800" dirty="0">
              <a:solidFill>
                <a:schemeClr val="tx1"/>
              </a:solidFill>
              <a:effectLst/>
              <a:latin typeface="+mj-lt"/>
              <a:ea typeface="Calibri" panose="020F0502020204030204" pitchFamily="34" charset="0"/>
              <a:cs typeface="Times New Roman" panose="02020603050405020304" pitchFamily="18" charset="0"/>
            </a:endParaRPr>
          </a:p>
          <a:p>
            <a:pPr algn="ctr">
              <a:lnSpc>
                <a:spcPct val="115000"/>
              </a:lnSpc>
              <a:spcBef>
                <a:spcPts val="360"/>
              </a:spcBef>
              <a:spcAft>
                <a:spcPts val="360"/>
              </a:spcAft>
            </a:pPr>
            <a:endParaRPr lang="hr-HR" sz="1800" dirty="0">
              <a:solidFill>
                <a:schemeClr val="tx1"/>
              </a:solidFill>
              <a:effectLst/>
              <a:latin typeface="+mj-lt"/>
              <a:ea typeface="Calibri" panose="020F0502020204030204" pitchFamily="34" charset="0"/>
              <a:cs typeface="Times New Roman" panose="02020603050405020304" pitchFamily="18" charset="0"/>
            </a:endParaRPr>
          </a:p>
          <a:p>
            <a:endParaRPr lang="hr-HR" dirty="0"/>
          </a:p>
        </p:txBody>
      </p:sp>
    </p:spTree>
    <p:extLst>
      <p:ext uri="{BB962C8B-B14F-4D97-AF65-F5344CB8AC3E}">
        <p14:creationId xmlns:p14="http://schemas.microsoft.com/office/powerpoint/2010/main" val="1423705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88ECFC3-3168-4635-9BD0-BA69F3DF5755}"/>
              </a:ext>
            </a:extLst>
          </p:cNvPr>
          <p:cNvSpPr>
            <a:spLocks noGrp="1"/>
          </p:cNvSpPr>
          <p:nvPr>
            <p:ph type="ctrTitle"/>
          </p:nvPr>
        </p:nvSpPr>
        <p:spPr>
          <a:xfrm>
            <a:off x="1507067" y="540690"/>
            <a:ext cx="7766936" cy="954156"/>
          </a:xfrm>
        </p:spPr>
        <p:txBody>
          <a:bodyPr/>
          <a:lstStyle/>
          <a:p>
            <a:pPr algn="ctr"/>
            <a:r>
              <a:rPr lang="hr-HR" sz="2800" dirty="0"/>
              <a:t>Ponavljanje razreda</a:t>
            </a:r>
          </a:p>
        </p:txBody>
      </p:sp>
      <p:sp>
        <p:nvSpPr>
          <p:cNvPr id="3" name="Podnaslov 2">
            <a:extLst>
              <a:ext uri="{FF2B5EF4-FFF2-40B4-BE49-F238E27FC236}">
                <a16:creationId xmlns:a16="http://schemas.microsoft.com/office/drawing/2014/main" id="{E39959B3-B99E-4584-A5AD-447912DF2989}"/>
              </a:ext>
            </a:extLst>
          </p:cNvPr>
          <p:cNvSpPr>
            <a:spLocks noGrp="1"/>
          </p:cNvSpPr>
          <p:nvPr>
            <p:ph type="subTitle" idx="1"/>
          </p:nvPr>
        </p:nvSpPr>
        <p:spPr>
          <a:xfrm>
            <a:off x="1507067" y="1606163"/>
            <a:ext cx="7766936" cy="4627660"/>
          </a:xfrm>
        </p:spPr>
        <p:txBody>
          <a:bodyPr/>
          <a:lstStyle/>
          <a:p>
            <a:pPr>
              <a:lnSpc>
                <a:spcPct val="115000"/>
              </a:lnSpc>
              <a:spcBef>
                <a:spcPts val="360"/>
              </a:spcBef>
              <a:spcAft>
                <a:spcPts val="360"/>
              </a:spcAft>
            </a:pPr>
            <a:endParaRPr lang="hr-HR"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Članak 74. stavak 4. i 5.</a:t>
            </a:r>
          </a:p>
          <a:p>
            <a:pPr algn="ctr">
              <a:lnSpc>
                <a:spcPct val="115000"/>
              </a:lnSpc>
              <a:spcBef>
                <a:spcPts val="360"/>
              </a:spcBef>
              <a:spcAft>
                <a:spcPts val="360"/>
              </a:spcAft>
            </a:pPr>
            <a:endParaRPr lang="hr-HR" sz="1800" dirty="0">
              <a:solidFill>
                <a:schemeClr val="tx1"/>
              </a:solidFill>
              <a:effectLst/>
              <a:latin typeface="+mj-lt"/>
              <a:ea typeface="Calibri" panose="020F0502020204030204" pitchFamily="34" charset="0"/>
              <a:cs typeface="Times New Roman" panose="02020603050405020304" pitchFamily="18" charset="0"/>
            </a:endParaRPr>
          </a:p>
          <a:p>
            <a:pPr algn="l">
              <a:lnSpc>
                <a:spcPct val="115000"/>
              </a:lnSpc>
              <a:spcBef>
                <a:spcPts val="360"/>
              </a:spcBef>
              <a:spcAft>
                <a:spcPts val="360"/>
              </a:spcAft>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hr-HR" sz="1800" dirty="0">
                <a:solidFill>
                  <a:schemeClr val="tx1"/>
                </a:solidFill>
                <a:effectLst/>
                <a:latin typeface="+mj-lt"/>
                <a:ea typeface="Calibri" panose="020F0502020204030204" pitchFamily="34" charset="0"/>
                <a:cs typeface="Times New Roman" panose="02020603050405020304" pitchFamily="18" charset="0"/>
              </a:rPr>
              <a:t>Učeniku se utvrđuje opći uspjeh nedovoljan (1) ako mu je na kraju nastavne godine zaključena ocjena nedovoljan iz najmanje tri nastavna predmeta, odnosno ako nije položio popravni ispit u propisanim rokovima.</a:t>
            </a:r>
          </a:p>
          <a:p>
            <a:pPr algn="l">
              <a:lnSpc>
                <a:spcPct val="115000"/>
              </a:lnSpc>
              <a:spcBef>
                <a:spcPts val="360"/>
              </a:spcBef>
              <a:spcAft>
                <a:spcPts val="360"/>
              </a:spcAft>
            </a:pPr>
            <a:endParaRPr lang="hr-HR" sz="1800" dirty="0">
              <a:solidFill>
                <a:schemeClr val="tx1"/>
              </a:solidFill>
              <a:effectLst/>
              <a:latin typeface="+mj-lt"/>
              <a:ea typeface="Calibri" panose="020F0502020204030204" pitchFamily="34" charset="0"/>
              <a:cs typeface="Times New Roman" panose="02020603050405020304" pitchFamily="18" charset="0"/>
            </a:endParaRPr>
          </a:p>
          <a:p>
            <a:pPr algn="l">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Učenik kojemu je opći uspjeh utvrđen ocjenom nedovoljan (1) ponavlja razred</a:t>
            </a: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hr-HR" dirty="0"/>
          </a:p>
        </p:txBody>
      </p:sp>
    </p:spTree>
    <p:extLst>
      <p:ext uri="{BB962C8B-B14F-4D97-AF65-F5344CB8AC3E}">
        <p14:creationId xmlns:p14="http://schemas.microsoft.com/office/powerpoint/2010/main" val="1739076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866F08F-13B8-4E05-93E8-B7A4AB31B328}"/>
              </a:ext>
            </a:extLst>
          </p:cNvPr>
          <p:cNvSpPr>
            <a:spLocks noGrp="1"/>
          </p:cNvSpPr>
          <p:nvPr>
            <p:ph type="ctrTitle"/>
          </p:nvPr>
        </p:nvSpPr>
        <p:spPr>
          <a:xfrm>
            <a:off x="1507067" y="397565"/>
            <a:ext cx="7766936" cy="970059"/>
          </a:xfrm>
        </p:spPr>
        <p:txBody>
          <a:bodyPr/>
          <a:lstStyle/>
          <a:p>
            <a:pPr algn="ctr"/>
            <a:r>
              <a:rPr lang="hr-HR" sz="2800" dirty="0"/>
              <a:t>Dopunski nastavni rad</a:t>
            </a:r>
          </a:p>
        </p:txBody>
      </p:sp>
      <p:sp>
        <p:nvSpPr>
          <p:cNvPr id="3" name="Podnaslov 2">
            <a:extLst>
              <a:ext uri="{FF2B5EF4-FFF2-40B4-BE49-F238E27FC236}">
                <a16:creationId xmlns:a16="http://schemas.microsoft.com/office/drawing/2014/main" id="{4E48C158-4277-4DB2-BB32-9029E776399C}"/>
              </a:ext>
            </a:extLst>
          </p:cNvPr>
          <p:cNvSpPr>
            <a:spLocks noGrp="1"/>
          </p:cNvSpPr>
          <p:nvPr>
            <p:ph type="subTitle" idx="1"/>
          </p:nvPr>
        </p:nvSpPr>
        <p:spPr>
          <a:xfrm>
            <a:off x="1507067" y="1653871"/>
            <a:ext cx="7766936" cy="4635610"/>
          </a:xfrm>
        </p:spPr>
        <p:txBody>
          <a:bodyPr>
            <a:normAutofit fontScale="92500" lnSpcReduction="20000"/>
          </a:bodyPr>
          <a:lstStyle/>
          <a:p>
            <a:pPr algn="ctr">
              <a:spcBef>
                <a:spcPts val="360"/>
              </a:spcBef>
              <a:spcAft>
                <a:spcPts val="360"/>
              </a:spcAft>
            </a:pPr>
            <a:r>
              <a:rPr lang="hr-HR" sz="1800" dirty="0">
                <a:solidFill>
                  <a:schemeClr val="tx1"/>
                </a:solidFill>
                <a:effectLst/>
                <a:latin typeface="+mj-lt"/>
                <a:ea typeface="Times New Roman" panose="02020603050405020304" pitchFamily="18" charset="0"/>
              </a:rPr>
              <a:t>Članak 75.</a:t>
            </a:r>
          </a:p>
          <a:p>
            <a:pPr algn="just">
              <a:spcBef>
                <a:spcPts val="360"/>
              </a:spcBef>
              <a:spcAft>
                <a:spcPts val="360"/>
              </a:spcAft>
            </a:pPr>
            <a:endParaRPr lang="hr-HR" sz="1800" dirty="0">
              <a:solidFill>
                <a:schemeClr val="tx1"/>
              </a:solidFill>
              <a:effectLst/>
              <a:latin typeface="+mj-lt"/>
              <a:ea typeface="Times New Roman" panose="02020603050405020304" pitchFamily="18" charset="0"/>
            </a:endParaRPr>
          </a:p>
          <a:p>
            <a:pPr algn="just">
              <a:spcBef>
                <a:spcPts val="360"/>
              </a:spcBef>
              <a:spcAft>
                <a:spcPts val="360"/>
              </a:spcAft>
            </a:pPr>
            <a:r>
              <a:rPr lang="hr-HR" sz="1800" dirty="0">
                <a:solidFill>
                  <a:schemeClr val="tx1"/>
                </a:solidFill>
                <a:effectLst/>
                <a:latin typeface="+mj-lt"/>
                <a:ea typeface="Times New Roman" panose="02020603050405020304" pitchFamily="18" charset="0"/>
              </a:rPr>
              <a:t>(1) Za učenika koji na kraju nastavne godine ima ocjenu nedovoljan (1) iz najviše dva nastavna predmeta, škola je dužna organizirati pomoć u učenju i nadoknađivanju znanja kroz dopunski nastavni rad koji je učenik dužan pohađati.</a:t>
            </a:r>
          </a:p>
          <a:p>
            <a:pPr algn="just">
              <a:spcBef>
                <a:spcPts val="360"/>
              </a:spcBef>
              <a:spcAft>
                <a:spcPts val="360"/>
              </a:spcAft>
            </a:pPr>
            <a:r>
              <a:rPr lang="hr-HR" sz="1800" dirty="0">
                <a:solidFill>
                  <a:schemeClr val="tx1"/>
                </a:solidFill>
                <a:effectLst/>
                <a:latin typeface="+mj-lt"/>
                <a:ea typeface="Times New Roman" panose="02020603050405020304" pitchFamily="18" charset="0"/>
              </a:rPr>
              <a:t>(2) Trajanje dopunskog nastavnog rada iz stavka 1. ovoga članka utvrđuje učiteljsko/nastavničko vijeće po nastavnim predmetima i ne može biti kraće od 10 i dulje od 25 sati po nastavnom predmetu. Učitelji/nastavnici obavljaju dopunski nastavni rad u okviru 40-satnog radnog tjedna.</a:t>
            </a:r>
          </a:p>
          <a:p>
            <a:pPr algn="just">
              <a:spcBef>
                <a:spcPts val="360"/>
              </a:spcBef>
              <a:spcAft>
                <a:spcPts val="360"/>
              </a:spcAft>
            </a:pPr>
            <a:r>
              <a:rPr lang="hr-HR" sz="1800" dirty="0">
                <a:solidFill>
                  <a:schemeClr val="tx1"/>
                </a:solidFill>
                <a:effectLst/>
                <a:latin typeface="+mj-lt"/>
                <a:ea typeface="Times New Roman" panose="02020603050405020304" pitchFamily="18" charset="0"/>
              </a:rPr>
              <a:t>(3) U slučaju da učenik tijekom dopunskog nastavnog rada iz stavka 1. ovoga članka ostvari očekivane ishode, učitelj, odnosno nastavnik zaključuje mu prolaznu ocjenu. S ocjenom ili potrebom upućivanja na popravni ispit učitelj, odnosno nastavnik dužan je upoznati učenika na zadnjem satu dopunskog nastavnog rada.</a:t>
            </a:r>
          </a:p>
          <a:p>
            <a:pPr algn="just">
              <a:spcBef>
                <a:spcPts val="360"/>
              </a:spcBef>
              <a:spcAft>
                <a:spcPts val="360"/>
              </a:spcAft>
            </a:pPr>
            <a:r>
              <a:rPr lang="hr-HR" sz="1800" dirty="0">
                <a:solidFill>
                  <a:schemeClr val="tx1"/>
                </a:solidFill>
                <a:effectLst/>
                <a:latin typeface="+mj-lt"/>
                <a:ea typeface="Times New Roman" panose="02020603050405020304" pitchFamily="18" charset="0"/>
              </a:rPr>
              <a:t>(4) Ako se učeniku od četvrtog do osmog razreda osnovne škole i učeniku srednje škole nakon dopunskog nastavnog rada ne zaključi prolazna ocjena, učenik se upućuje na popravni ispit koji se održava krajem školske godine, a najkasnije do 25. kolovoza tekuće godine.</a:t>
            </a:r>
          </a:p>
          <a:p>
            <a:endParaRPr lang="hr-HR" dirty="0"/>
          </a:p>
        </p:txBody>
      </p:sp>
    </p:spTree>
    <p:extLst>
      <p:ext uri="{BB962C8B-B14F-4D97-AF65-F5344CB8AC3E}">
        <p14:creationId xmlns:p14="http://schemas.microsoft.com/office/powerpoint/2010/main" val="1136195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B3032B5-3A77-4BE7-B3DB-CF9B77C02908}"/>
              </a:ext>
            </a:extLst>
          </p:cNvPr>
          <p:cNvSpPr>
            <a:spLocks noGrp="1"/>
          </p:cNvSpPr>
          <p:nvPr>
            <p:ph type="ctrTitle"/>
          </p:nvPr>
        </p:nvSpPr>
        <p:spPr>
          <a:xfrm>
            <a:off x="1507067" y="429370"/>
            <a:ext cx="7766936" cy="755374"/>
          </a:xfrm>
        </p:spPr>
        <p:txBody>
          <a:bodyPr/>
          <a:lstStyle/>
          <a:p>
            <a:pPr algn="ctr"/>
            <a:r>
              <a:rPr lang="hr-HR" sz="2800" dirty="0"/>
              <a:t>Popravni ispit</a:t>
            </a:r>
          </a:p>
        </p:txBody>
      </p:sp>
      <p:sp>
        <p:nvSpPr>
          <p:cNvPr id="3" name="Podnaslov 2">
            <a:extLst>
              <a:ext uri="{FF2B5EF4-FFF2-40B4-BE49-F238E27FC236}">
                <a16:creationId xmlns:a16="http://schemas.microsoft.com/office/drawing/2014/main" id="{6B3284BD-3F0B-4C53-8D26-39EFB92C00C4}"/>
              </a:ext>
            </a:extLst>
          </p:cNvPr>
          <p:cNvSpPr>
            <a:spLocks noGrp="1"/>
          </p:cNvSpPr>
          <p:nvPr>
            <p:ph type="subTitle" idx="1"/>
          </p:nvPr>
        </p:nvSpPr>
        <p:spPr>
          <a:xfrm>
            <a:off x="1507067" y="1542553"/>
            <a:ext cx="7766936" cy="4826442"/>
          </a:xfrm>
        </p:spPr>
        <p:txBody>
          <a:bodyPr/>
          <a:lstStyle/>
          <a:p>
            <a:pPr algn="just">
              <a:spcBef>
                <a:spcPts val="360"/>
              </a:spcBef>
              <a:spcAft>
                <a:spcPts val="360"/>
              </a:spcAft>
            </a:pPr>
            <a:endParaRPr lang="hr-HR" sz="1800" dirty="0">
              <a:solidFill>
                <a:srgbClr val="000000"/>
              </a:solidFill>
              <a:effectLst/>
              <a:latin typeface="Times New Roman" panose="02020603050405020304" pitchFamily="18" charset="0"/>
              <a:ea typeface="Times New Roman" panose="02020603050405020304" pitchFamily="18" charset="0"/>
            </a:endParaRPr>
          </a:p>
          <a:p>
            <a:pPr algn="ctr">
              <a:spcBef>
                <a:spcPts val="360"/>
              </a:spcBef>
              <a:spcAft>
                <a:spcPts val="360"/>
              </a:spcAft>
            </a:pPr>
            <a:r>
              <a:rPr lang="hr-HR" dirty="0">
                <a:solidFill>
                  <a:srgbClr val="000000"/>
                </a:solidFill>
                <a:latin typeface="+mj-lt"/>
                <a:ea typeface="Times New Roman" panose="02020603050405020304" pitchFamily="18" charset="0"/>
              </a:rPr>
              <a:t>Članak 75. stavak 5. i 6.</a:t>
            </a:r>
          </a:p>
          <a:p>
            <a:pPr algn="ctr">
              <a:spcBef>
                <a:spcPts val="360"/>
              </a:spcBef>
              <a:spcAft>
                <a:spcPts val="360"/>
              </a:spcAft>
            </a:pPr>
            <a:endParaRPr lang="hr-HR" dirty="0">
              <a:solidFill>
                <a:srgbClr val="000000"/>
              </a:solidFill>
              <a:latin typeface="+mj-lt"/>
              <a:ea typeface="Times New Roman" panose="02020603050405020304" pitchFamily="18" charset="0"/>
            </a:endParaRPr>
          </a:p>
          <a:p>
            <a:pPr algn="l">
              <a:spcBef>
                <a:spcPts val="360"/>
              </a:spcBef>
              <a:spcAft>
                <a:spcPts val="360"/>
              </a:spcAft>
            </a:pPr>
            <a:r>
              <a:rPr lang="hr-HR" sz="1800" dirty="0">
                <a:solidFill>
                  <a:schemeClr val="tx1"/>
                </a:solidFill>
                <a:effectLst/>
                <a:latin typeface="+mj-lt"/>
                <a:ea typeface="Times New Roman" panose="02020603050405020304" pitchFamily="18" charset="0"/>
              </a:rPr>
              <a:t>Popravni ispit polaže se pred ispitnim povjerenstvom koje imenuje ravnatelj, a ocjena povjerenstva je konačna. Način polaganja popravnih ispita uređuje se statutom škole.</a:t>
            </a:r>
          </a:p>
          <a:p>
            <a:pPr algn="l">
              <a:spcBef>
                <a:spcPts val="360"/>
              </a:spcBef>
              <a:spcAft>
                <a:spcPts val="360"/>
              </a:spcAft>
            </a:pPr>
            <a:endParaRPr lang="hr-HR" sz="1800" dirty="0">
              <a:solidFill>
                <a:schemeClr val="tx1"/>
              </a:solidFill>
              <a:effectLst/>
              <a:latin typeface="+mj-lt"/>
              <a:ea typeface="Times New Roman" panose="02020603050405020304" pitchFamily="18" charset="0"/>
            </a:endParaRPr>
          </a:p>
          <a:p>
            <a:pPr algn="l">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Termine održavanja popravnih ispita određuje učiteljsko/nastavničko vijeće te ih objavljuje na mrežnim stranicama i oglasnoj ploči škole.</a:t>
            </a:r>
          </a:p>
          <a:p>
            <a:endParaRPr lang="hr-HR" dirty="0"/>
          </a:p>
        </p:txBody>
      </p:sp>
    </p:spTree>
    <p:extLst>
      <p:ext uri="{BB962C8B-B14F-4D97-AF65-F5344CB8AC3E}">
        <p14:creationId xmlns:p14="http://schemas.microsoft.com/office/powerpoint/2010/main" val="2214096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545F104-12EF-421C-9C0E-074F4DA1517F}"/>
              </a:ext>
            </a:extLst>
          </p:cNvPr>
          <p:cNvSpPr>
            <a:spLocks noGrp="1"/>
          </p:cNvSpPr>
          <p:nvPr>
            <p:ph type="ctrTitle"/>
          </p:nvPr>
        </p:nvSpPr>
        <p:spPr>
          <a:xfrm>
            <a:off x="1507067" y="675861"/>
            <a:ext cx="7766936" cy="874643"/>
          </a:xfrm>
        </p:spPr>
        <p:txBody>
          <a:bodyPr/>
          <a:lstStyle/>
          <a:p>
            <a:pPr algn="ctr"/>
            <a:r>
              <a:rPr lang="hr-HR" sz="2800" dirty="0"/>
              <a:t>Ispit pred povjerenstvom</a:t>
            </a:r>
          </a:p>
        </p:txBody>
      </p:sp>
      <p:sp>
        <p:nvSpPr>
          <p:cNvPr id="3" name="Podnaslov 2">
            <a:extLst>
              <a:ext uri="{FF2B5EF4-FFF2-40B4-BE49-F238E27FC236}">
                <a16:creationId xmlns:a16="http://schemas.microsoft.com/office/drawing/2014/main" id="{AF6F97F6-579E-4890-8C4A-2A240342A844}"/>
              </a:ext>
            </a:extLst>
          </p:cNvPr>
          <p:cNvSpPr>
            <a:spLocks noGrp="1"/>
          </p:cNvSpPr>
          <p:nvPr>
            <p:ph type="subTitle" idx="1"/>
          </p:nvPr>
        </p:nvSpPr>
        <p:spPr>
          <a:xfrm>
            <a:off x="1507067" y="1773141"/>
            <a:ext cx="7766936" cy="4826442"/>
          </a:xfrm>
        </p:spPr>
        <p:txBody>
          <a:bodyPr>
            <a:normAutofit fontScale="92500" lnSpcReduction="10000"/>
          </a:bodyPr>
          <a:lstStyle/>
          <a:p>
            <a:pPr algn="just">
              <a:spcBef>
                <a:spcPts val="360"/>
              </a:spcBef>
              <a:spcAft>
                <a:spcPts val="360"/>
              </a:spcAft>
            </a:pPr>
            <a:endParaRPr lang="hr-HR" sz="1800" dirty="0">
              <a:solidFill>
                <a:srgbClr val="000000"/>
              </a:solidFill>
              <a:effectLst/>
              <a:latin typeface="Times New Roman" panose="02020603050405020304" pitchFamily="18" charset="0"/>
              <a:ea typeface="Times New Roman" panose="02020603050405020304" pitchFamily="18" charset="0"/>
            </a:endParaRPr>
          </a:p>
          <a:p>
            <a:pPr algn="ctr">
              <a:spcBef>
                <a:spcPts val="360"/>
              </a:spcBef>
              <a:spcAft>
                <a:spcPts val="360"/>
              </a:spcAft>
            </a:pPr>
            <a:r>
              <a:rPr lang="hr-HR" dirty="0">
                <a:solidFill>
                  <a:schemeClr val="tx1"/>
                </a:solidFill>
                <a:latin typeface="+mj-lt"/>
                <a:ea typeface="Times New Roman" panose="02020603050405020304" pitchFamily="18" charset="0"/>
              </a:rPr>
              <a:t>Članak 76.</a:t>
            </a:r>
          </a:p>
          <a:p>
            <a:pPr algn="just">
              <a:spcBef>
                <a:spcPts val="360"/>
              </a:spcBef>
              <a:spcAft>
                <a:spcPts val="360"/>
              </a:spcAft>
            </a:pPr>
            <a:r>
              <a:rPr lang="hr-HR" sz="1800" dirty="0">
                <a:solidFill>
                  <a:schemeClr val="tx1"/>
                </a:solidFill>
                <a:effectLst/>
                <a:latin typeface="+mj-lt"/>
                <a:ea typeface="Times New Roman" panose="02020603050405020304" pitchFamily="18" charset="0"/>
              </a:rPr>
              <a:t>(1)Učenik ili roditelj koji nije zadovoljan zaključenom ocjenom iz pojedinog nastavnog predmeta ima pravo u roku od dva dana od završetka nastavne godine podnijeti zahtjev učiteljskom/nastavničkom vijeću radi polaganja ispita pred povjerenstvom.</a:t>
            </a:r>
          </a:p>
          <a:p>
            <a:pPr algn="just">
              <a:spcBef>
                <a:spcPts val="360"/>
              </a:spcBef>
              <a:spcAft>
                <a:spcPts val="360"/>
              </a:spcAft>
            </a:pPr>
            <a:r>
              <a:rPr lang="hr-HR" sz="1800" dirty="0">
                <a:solidFill>
                  <a:schemeClr val="tx1"/>
                </a:solidFill>
                <a:effectLst/>
                <a:latin typeface="+mj-lt"/>
                <a:ea typeface="Times New Roman" panose="02020603050405020304" pitchFamily="18" charset="0"/>
              </a:rPr>
              <a:t>(2) Polaganje ispita iz stavka 1. ovoga članka provodi se u roku od dva dana od dana podnošenja zahtjeva.</a:t>
            </a:r>
          </a:p>
          <a:p>
            <a:pPr algn="just">
              <a:spcBef>
                <a:spcPts val="360"/>
              </a:spcBef>
              <a:spcAft>
                <a:spcPts val="360"/>
              </a:spcAft>
            </a:pPr>
            <a:r>
              <a:rPr lang="hr-HR" sz="1800" dirty="0">
                <a:solidFill>
                  <a:schemeClr val="tx1"/>
                </a:solidFill>
                <a:effectLst/>
                <a:latin typeface="+mj-lt"/>
                <a:ea typeface="Times New Roman" panose="02020603050405020304" pitchFamily="18" charset="0"/>
              </a:rPr>
              <a:t>(3) Povjerenstvo čine tri člana koje određuje učiteljsko/nastavničko vijeće.</a:t>
            </a:r>
          </a:p>
          <a:p>
            <a:pPr algn="just">
              <a:spcBef>
                <a:spcPts val="360"/>
              </a:spcBef>
              <a:spcAft>
                <a:spcPts val="360"/>
              </a:spcAft>
            </a:pPr>
            <a:r>
              <a:rPr lang="hr-HR" sz="1800" dirty="0">
                <a:solidFill>
                  <a:schemeClr val="tx1"/>
                </a:solidFill>
                <a:effectLst/>
                <a:latin typeface="+mj-lt"/>
                <a:ea typeface="Times New Roman" panose="02020603050405020304" pitchFamily="18" charset="0"/>
              </a:rPr>
              <a:t>(4) Ako je povjerenstvo na ispitu utvrdilo prolaznu ocjenu, ocjena povjerenstva je konačna.</a:t>
            </a:r>
          </a:p>
          <a:p>
            <a:pPr algn="just">
              <a:spcBef>
                <a:spcPts val="360"/>
              </a:spcBef>
              <a:spcAft>
                <a:spcPts val="360"/>
              </a:spcAft>
            </a:pPr>
            <a:r>
              <a:rPr lang="hr-HR" sz="1800" dirty="0">
                <a:solidFill>
                  <a:schemeClr val="tx1"/>
                </a:solidFill>
                <a:effectLst/>
                <a:latin typeface="+mj-lt"/>
                <a:ea typeface="Times New Roman" panose="02020603050405020304" pitchFamily="18" charset="0"/>
              </a:rPr>
              <a:t>(5) U slučaju da je povjerenstvo učeniku utvrdilo ocjenu nedovoljan (1), a učenik ima zaključenu ocjenu nedovoljan (1) iz najviše dvaju nastavnih predmeta, upućuje ga se na dopunski rad iz članka 75. stavka 1. ovoga Zakona.</a:t>
            </a:r>
          </a:p>
          <a:p>
            <a:pPr algn="just">
              <a:spcBef>
                <a:spcPts val="360"/>
              </a:spcBef>
              <a:spcAft>
                <a:spcPts val="360"/>
              </a:spcAft>
            </a:pPr>
            <a:r>
              <a:rPr lang="hr-HR" sz="1800" dirty="0">
                <a:solidFill>
                  <a:schemeClr val="tx1"/>
                </a:solidFill>
                <a:effectLst/>
                <a:latin typeface="+mj-lt"/>
                <a:ea typeface="Times New Roman" panose="02020603050405020304" pitchFamily="18" charset="0"/>
              </a:rPr>
              <a:t>(6) Način polaganja ispita pred povjerenstvom uređuje se statutom škole.</a:t>
            </a:r>
          </a:p>
          <a:p>
            <a:endParaRPr lang="hr-HR" dirty="0"/>
          </a:p>
        </p:txBody>
      </p:sp>
    </p:spTree>
    <p:extLst>
      <p:ext uri="{BB962C8B-B14F-4D97-AF65-F5344CB8AC3E}">
        <p14:creationId xmlns:p14="http://schemas.microsoft.com/office/powerpoint/2010/main" val="2321337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669F96A-489D-4E7E-9088-016CEFDA3629}"/>
              </a:ext>
            </a:extLst>
          </p:cNvPr>
          <p:cNvSpPr>
            <a:spLocks noGrp="1"/>
          </p:cNvSpPr>
          <p:nvPr>
            <p:ph type="ctrTitle"/>
          </p:nvPr>
        </p:nvSpPr>
        <p:spPr>
          <a:xfrm>
            <a:off x="1507067" y="723570"/>
            <a:ext cx="7766936" cy="818984"/>
          </a:xfrm>
        </p:spPr>
        <p:txBody>
          <a:bodyPr/>
          <a:lstStyle/>
          <a:p>
            <a:pPr algn="ctr"/>
            <a:r>
              <a:rPr lang="hr-HR" sz="2800" dirty="0"/>
              <a:t>Predmetni i razredni ispiti</a:t>
            </a:r>
          </a:p>
        </p:txBody>
      </p:sp>
      <p:sp>
        <p:nvSpPr>
          <p:cNvPr id="3" name="Podnaslov 2">
            <a:extLst>
              <a:ext uri="{FF2B5EF4-FFF2-40B4-BE49-F238E27FC236}">
                <a16:creationId xmlns:a16="http://schemas.microsoft.com/office/drawing/2014/main" id="{026380FB-6054-4B53-94E3-1A9D0A2B5FED}"/>
              </a:ext>
            </a:extLst>
          </p:cNvPr>
          <p:cNvSpPr>
            <a:spLocks noGrp="1"/>
          </p:cNvSpPr>
          <p:nvPr>
            <p:ph type="subTitle" idx="1"/>
          </p:nvPr>
        </p:nvSpPr>
        <p:spPr>
          <a:xfrm>
            <a:off x="1507067" y="1653871"/>
            <a:ext cx="7766936" cy="4675367"/>
          </a:xfrm>
        </p:spPr>
        <p:txBody>
          <a:bodyPr>
            <a:normAutofit fontScale="92500" lnSpcReduction="20000"/>
          </a:bodyPr>
          <a:lstStyle/>
          <a:p>
            <a:pPr algn="l">
              <a:lnSpc>
                <a:spcPct val="115000"/>
              </a:lnSpc>
              <a:spcBef>
                <a:spcPts val="360"/>
              </a:spcBef>
              <a:spcAft>
                <a:spcPts val="360"/>
              </a:spcAft>
            </a:pPr>
            <a:endParaRPr lang="hr-HR" sz="1800" dirty="0">
              <a:solidFill>
                <a:schemeClr val="tx1"/>
              </a:solidFill>
              <a:effectLst/>
              <a:latin typeface="+mj-lt"/>
              <a:ea typeface="Calibri" panose="020F0502020204030204" pitchFamily="34" charset="0"/>
              <a:cs typeface="Times New Roman" panose="02020603050405020304" pitchFamily="18" charset="0"/>
            </a:endParaRPr>
          </a:p>
          <a:p>
            <a:pPr algn="ctr">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Članak 77.</a:t>
            </a:r>
          </a:p>
          <a:p>
            <a:pPr algn="l">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(1) Učenik koji iz opravdanih razloga nije mogao pohađati nastavu i biti ocijenjen iz jednog ili više predmeta upućuje se na polaganje predmetnog ili razrednog ispita.</a:t>
            </a:r>
          </a:p>
          <a:p>
            <a:pPr algn="l">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(2) Ako učenik zbog bolesti ili drugog opravdanog razloga ne pristupi popravnom ili predmetnom odnosno razrednom ispitu u propisanim rokovima, škola mu je dužna omogućiti polaganje ispita nakon prestanka razloga zbog kojeg nije pristupio ispitu, ali ne kasnije od 15. listopada kalendarske godine.</a:t>
            </a:r>
          </a:p>
          <a:p>
            <a:pPr algn="l">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(3) Iznimno od stavka 2. ovoga članka, u slučaju da učenik nije mogao pristupiti popravnom ili predmetnom ispitu, odnosno razrednom ispitu zbog iznimno teške bolesti, hospitalizacije ili drugih iznimno teških okolnosti, škola je dužna učeniku omogućiti polaganje ispita i nakon roka iz stavka 2. ovoga članka, uz suglasnost ministra.</a:t>
            </a:r>
          </a:p>
          <a:p>
            <a:pPr algn="l">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(4) Razlozi i način polaganja razrednih i predmetnih ispita utvrđuju se statutom škole.</a:t>
            </a:r>
          </a:p>
          <a:p>
            <a:endParaRPr lang="hr-HR" dirty="0"/>
          </a:p>
        </p:txBody>
      </p:sp>
    </p:spTree>
    <p:extLst>
      <p:ext uri="{BB962C8B-B14F-4D97-AF65-F5344CB8AC3E}">
        <p14:creationId xmlns:p14="http://schemas.microsoft.com/office/powerpoint/2010/main" val="3826505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8B042A4-9070-4CEF-9999-F4097FC2E45B}"/>
              </a:ext>
            </a:extLst>
          </p:cNvPr>
          <p:cNvSpPr>
            <a:spLocks noGrp="1"/>
          </p:cNvSpPr>
          <p:nvPr>
            <p:ph type="ctrTitle"/>
          </p:nvPr>
        </p:nvSpPr>
        <p:spPr>
          <a:xfrm>
            <a:off x="1507067" y="612250"/>
            <a:ext cx="7766936" cy="946206"/>
          </a:xfrm>
        </p:spPr>
        <p:txBody>
          <a:bodyPr/>
          <a:lstStyle/>
          <a:p>
            <a:pPr algn="ctr"/>
            <a:r>
              <a:rPr lang="hr-HR" sz="2800" dirty="0"/>
              <a:t>Prelazak u viši razred</a:t>
            </a:r>
          </a:p>
        </p:txBody>
      </p:sp>
      <p:sp>
        <p:nvSpPr>
          <p:cNvPr id="3" name="Podnaslov 2">
            <a:extLst>
              <a:ext uri="{FF2B5EF4-FFF2-40B4-BE49-F238E27FC236}">
                <a16:creationId xmlns:a16="http://schemas.microsoft.com/office/drawing/2014/main" id="{E80DDCB5-EDB2-474E-9569-EEC571E56873}"/>
              </a:ext>
            </a:extLst>
          </p:cNvPr>
          <p:cNvSpPr>
            <a:spLocks noGrp="1"/>
          </p:cNvSpPr>
          <p:nvPr>
            <p:ph type="subTitle" idx="1"/>
          </p:nvPr>
        </p:nvSpPr>
        <p:spPr>
          <a:xfrm>
            <a:off x="1507067" y="1622067"/>
            <a:ext cx="7766936" cy="4746928"/>
          </a:xfrm>
        </p:spPr>
        <p:txBody>
          <a:bodyPr/>
          <a:lstStyle/>
          <a:p>
            <a:pPr algn="l">
              <a:lnSpc>
                <a:spcPct val="115000"/>
              </a:lnSpc>
              <a:spcBef>
                <a:spcPts val="360"/>
              </a:spcBef>
              <a:spcAft>
                <a:spcPts val="360"/>
              </a:spcAft>
            </a:pPr>
            <a:endParaRPr lang="hr-H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Bef>
                <a:spcPts val="360"/>
              </a:spcBef>
              <a:spcAft>
                <a:spcPts val="360"/>
              </a:spcAft>
            </a:pPr>
            <a:r>
              <a:rPr lang="hr-HR" dirty="0">
                <a:solidFill>
                  <a:schemeClr val="tx1"/>
                </a:solidFill>
                <a:latin typeface="+mj-lt"/>
                <a:ea typeface="Calibri" panose="020F0502020204030204" pitchFamily="34" charset="0"/>
                <a:cs typeface="Times New Roman" panose="02020603050405020304" pitchFamily="18" charset="0"/>
              </a:rPr>
              <a:t>Članak 78.</a:t>
            </a:r>
          </a:p>
          <a:p>
            <a:pPr algn="l">
              <a:lnSpc>
                <a:spcPct val="115000"/>
              </a:lnSpc>
              <a:spcBef>
                <a:spcPts val="360"/>
              </a:spcBef>
              <a:spcAft>
                <a:spcPts val="360"/>
              </a:spcAft>
            </a:pPr>
            <a:r>
              <a:rPr lang="hr-H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hr-HR" sz="1800" dirty="0">
                <a:solidFill>
                  <a:schemeClr val="tx1"/>
                </a:solidFill>
                <a:effectLst/>
                <a:latin typeface="+mj-lt"/>
                <a:ea typeface="Calibri" panose="020F0502020204030204" pitchFamily="34" charset="0"/>
                <a:cs typeface="Times New Roman" panose="02020603050405020304" pitchFamily="18" charset="0"/>
              </a:rPr>
              <a:t>1) Iznimno od odredbe članka 72. stavka 4. ovoga Zakona, u viši razred može prijeći učenik od prvog do trećeg razreda osnovne škole koji je nakon dopunskog rada iz članka 75. stavka 1. ovoga Zakona iz jednog nastavnog predmeta ocijenjen ocjenom nedovoljan (1).</a:t>
            </a:r>
          </a:p>
          <a:p>
            <a:pPr algn="l">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(2) Učenik iz stavka 1. ovog članka ne može prijeći dva puta u viši razred ako ima ocjenu nedovoljan iz istog predmeta.</a:t>
            </a:r>
          </a:p>
          <a:p>
            <a:pPr algn="l">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(3) Odluku o prelasku iz stavka 1. ovog članka donosi učiteljsko vijeće na prijedlog razrednika.</a:t>
            </a:r>
          </a:p>
          <a:p>
            <a:pPr algn="l">
              <a:lnSpc>
                <a:spcPct val="115000"/>
              </a:lnSpc>
              <a:spcBef>
                <a:spcPts val="360"/>
              </a:spcBef>
              <a:spcAft>
                <a:spcPts val="360"/>
              </a:spcAft>
            </a:pPr>
            <a:r>
              <a:rPr lang="hr-HR" sz="1800" dirty="0">
                <a:solidFill>
                  <a:schemeClr val="tx1"/>
                </a:solidFill>
                <a:effectLst/>
                <a:latin typeface="+mj-lt"/>
                <a:ea typeface="Calibri" panose="020F0502020204030204" pitchFamily="34" charset="0"/>
                <a:cs typeface="Times New Roman" panose="02020603050405020304" pitchFamily="18" charset="0"/>
              </a:rPr>
              <a:t>(4) Učeniku koji je prešao u viši razred osnovne škole sukladno stavku 1. ovog članka priznaje se da je završio razred.</a:t>
            </a:r>
          </a:p>
          <a:p>
            <a:endParaRPr lang="hr-HR" dirty="0"/>
          </a:p>
        </p:txBody>
      </p:sp>
    </p:spTree>
    <p:extLst>
      <p:ext uri="{BB962C8B-B14F-4D97-AF65-F5344CB8AC3E}">
        <p14:creationId xmlns:p14="http://schemas.microsoft.com/office/powerpoint/2010/main" val="43918381"/>
      </p:ext>
    </p:extLst>
  </p:cSld>
  <p:clrMapOvr>
    <a:masterClrMapping/>
  </p:clrMapOvr>
</p:sld>
</file>

<file path=ppt/theme/theme1.xml><?xml version="1.0" encoding="utf-8"?>
<a:theme xmlns:a="http://schemas.openxmlformats.org/drawingml/2006/main" name="Fas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283</TotalTime>
  <Words>3507</Words>
  <Application>Microsoft Office PowerPoint</Application>
  <PresentationFormat>Široki zaslon</PresentationFormat>
  <Paragraphs>387</Paragraphs>
  <Slides>28</Slides>
  <Notes>9</Notes>
  <HiddenSlides>0</HiddenSlides>
  <MMClips>0</MMClips>
  <ScaleCrop>false</ScaleCrop>
  <HeadingPairs>
    <vt:vector size="6" baseType="variant">
      <vt:variant>
        <vt:lpstr>Korišteni fontovi</vt:lpstr>
      </vt:variant>
      <vt:variant>
        <vt:i4>8</vt:i4>
      </vt:variant>
      <vt:variant>
        <vt:lpstr>Tema</vt:lpstr>
      </vt:variant>
      <vt:variant>
        <vt:i4>1</vt:i4>
      </vt:variant>
      <vt:variant>
        <vt:lpstr>Naslovi slajdova</vt:lpstr>
      </vt:variant>
      <vt:variant>
        <vt:i4>28</vt:i4>
      </vt:variant>
    </vt:vector>
  </HeadingPairs>
  <TitlesOfParts>
    <vt:vector size="37" baseType="lpstr">
      <vt:lpstr>Arial</vt:lpstr>
      <vt:lpstr>Calibri</vt:lpstr>
      <vt:lpstr>Forte</vt:lpstr>
      <vt:lpstr>Minion Pro Cond</vt:lpstr>
      <vt:lpstr>Times New Roman</vt:lpstr>
      <vt:lpstr>Trebuchet MS</vt:lpstr>
      <vt:lpstr>Wingdings</vt:lpstr>
      <vt:lpstr>Wingdings 3</vt:lpstr>
      <vt:lpstr>Faseta</vt:lpstr>
      <vt:lpstr>POSLOVI DO KRAJA NASTAVNE I ŠKOLSKE GODINE</vt:lpstr>
      <vt:lpstr>Ocjena vladanja</vt:lpstr>
      <vt:lpstr>Zaključivanje ocjena</vt:lpstr>
      <vt:lpstr>Ponavljanje razreda</vt:lpstr>
      <vt:lpstr>Dopunski nastavni rad</vt:lpstr>
      <vt:lpstr>Popravni ispit</vt:lpstr>
      <vt:lpstr>Ispit pred povjerenstvom</vt:lpstr>
      <vt:lpstr>Predmetni i razredni ispiti</vt:lpstr>
      <vt:lpstr>Prelazak u viši razred</vt:lpstr>
      <vt:lpstr>Pedagoška dokumentacija</vt:lpstr>
      <vt:lpstr>Svjedodžbe</vt:lpstr>
      <vt:lpstr>Pedagoške mjere</vt:lpstr>
      <vt:lpstr>Odluka o broju razrednih odjela</vt:lpstr>
      <vt:lpstr>Godišnji odmor</vt:lpstr>
      <vt:lpstr>Korištenje godišnjeg odmora u dijelovima</vt:lpstr>
      <vt:lpstr>Zaduženja učitelja i stručnih suradnika</vt:lpstr>
      <vt:lpstr>Zaduženja učitelja i stručnih suradnika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POSLOVI DO KRAJA NASTAVNE I ŠKOLSKE GODINE</dc:title>
  <dc:creator>Josip</dc:creator>
  <cp:lastModifiedBy>Josip</cp:lastModifiedBy>
  <cp:revision>1</cp:revision>
  <dcterms:created xsi:type="dcterms:W3CDTF">2024-06-06T06:24:50Z</dcterms:created>
  <dcterms:modified xsi:type="dcterms:W3CDTF">2024-06-06T11:07:55Z</dcterms:modified>
</cp:coreProperties>
</file>