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300" r:id="rId13"/>
    <p:sldId id="268" r:id="rId14"/>
    <p:sldId id="301" r:id="rId15"/>
    <p:sldId id="303" r:id="rId16"/>
    <p:sldId id="302" r:id="rId17"/>
    <p:sldId id="269" r:id="rId18"/>
    <p:sldId id="273" r:id="rId19"/>
    <p:sldId id="274" r:id="rId20"/>
    <p:sldId id="275" r:id="rId21"/>
    <p:sldId id="304" r:id="rId22"/>
    <p:sldId id="276" r:id="rId23"/>
    <p:sldId id="277" r:id="rId24"/>
    <p:sldId id="278" r:id="rId25"/>
    <p:sldId id="279" r:id="rId26"/>
    <p:sldId id="280" r:id="rId27"/>
    <p:sldId id="281" r:id="rId28"/>
    <p:sldId id="305"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til 2 - Istic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slajd">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hr-HR" smtClean="0"/>
              <a:t>Uredite stil naslova matrice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smtClean="0"/>
              <a:t>Uredite stil podnaslova matrice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5/15/2021</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ska 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hr-HR" smtClean="0"/>
              <a:t>Uredite stil naslova matrice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hr-HR" smtClean="0"/>
              <a:t>Kliknite ikonu da biste dodali  sliku</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48A87A34-81AB-432B-8DAE-1953F412C126}" type="datetimeFigureOut">
              <a:rPr lang="en-US" dirty="0"/>
              <a:t>5/15/2021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aslov i opis">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hr-HR" smtClean="0"/>
              <a:t>Uredite stil naslova matrice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48A87A34-81AB-432B-8DAE-1953F412C126}" type="datetimeFigureOut">
              <a:rPr lang="en-US" dirty="0"/>
              <a:t>5/15/2021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s opisom">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hr-HR" smtClean="0"/>
              <a:t>Uredite stil naslova matrice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48A87A34-81AB-432B-8DAE-1953F412C126}" type="datetimeFigureOut">
              <a:rPr lang="en-US" dirty="0"/>
              <a:t>5/15/2021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s nazivom">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hr-HR" smtClean="0"/>
              <a:t>Uredite stil naslova matrice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48A87A34-81AB-432B-8DAE-1953F412C126}" type="datetimeFigureOut">
              <a:rPr lang="en-US" dirty="0"/>
              <a:t>5/15/2021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tupca">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hr-HR" smtClean="0"/>
              <a:t>Uredite stil naslova matrice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3" name="Date Placeholder 2"/>
          <p:cNvSpPr>
            <a:spLocks noGrp="1"/>
          </p:cNvSpPr>
          <p:nvPr>
            <p:ph type="dt" sz="half" idx="10"/>
          </p:nvPr>
        </p:nvSpPr>
        <p:spPr/>
        <p:txBody>
          <a:bodyPr/>
          <a:lstStyle/>
          <a:p>
            <a:fld id="{48A87A34-81AB-432B-8DAE-1953F412C126}" type="datetimeFigureOut">
              <a:rPr lang="en-US" dirty="0"/>
              <a:t>5/15/2021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tupca sa slikama">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hr-HR" smtClean="0"/>
              <a:t>Uredite stil naslova matrice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hr-HR" smtClean="0"/>
              <a:t>Kliknite ikonu da biste dodali  sliku</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hr-HR" smtClean="0"/>
              <a:t>Kliknite ikonu da biste dodali  sliku</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hr-HR" smtClean="0"/>
              <a:t>Kliknite ikonu da biste dodali  sliku</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3" name="Date Placeholder 2"/>
          <p:cNvSpPr>
            <a:spLocks noGrp="1"/>
          </p:cNvSpPr>
          <p:nvPr>
            <p:ph type="dt" sz="half" idx="10"/>
          </p:nvPr>
        </p:nvSpPr>
        <p:spPr/>
        <p:txBody>
          <a:bodyPr/>
          <a:lstStyle/>
          <a:p>
            <a:fld id="{48A87A34-81AB-432B-8DAE-1953F412C126}" type="datetimeFigureOut">
              <a:rPr lang="en-US" dirty="0"/>
              <a:t>5/15/2021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Vertical Text Placeholder 2"/>
          <p:cNvSpPr>
            <a:spLocks noGrp="1"/>
          </p:cNvSpPr>
          <p:nvPr>
            <p:ph type="body" orient="vert" idx="1"/>
          </p:nvPr>
        </p:nvSpPr>
        <p:spPr/>
        <p:txBody>
          <a:bodyPr vert="eaVert" ancho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hr-HR" smtClean="0"/>
              <a:t>Uredite stil naslova matrice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Content Placeholder 2"/>
          <p:cNvSpPr>
            <a:spLocks noGrp="1"/>
          </p:cNvSpPr>
          <p:nvPr>
            <p:ph idx="1"/>
          </p:nvPr>
        </p:nvSpPr>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hr-HR" smtClean="0"/>
              <a:t>Uredite stil naslova matrice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smtClean="0"/>
              <a:t>Uredite stilove teksta matrice</a:t>
            </a:r>
          </a:p>
        </p:txBody>
      </p:sp>
      <p:sp>
        <p:nvSpPr>
          <p:cNvPr id="4" name="Date Placeholder 3"/>
          <p:cNvSpPr>
            <a:spLocks noGrp="1"/>
          </p:cNvSpPr>
          <p:nvPr>
            <p:ph type="dt" sz="half" idx="10"/>
          </p:nvPr>
        </p:nvSpPr>
        <p:spPr/>
        <p:txBody>
          <a:bodyPr/>
          <a:lstStyle/>
          <a:p>
            <a:fld id="{48A87A34-81AB-432B-8DAE-1953F412C126}" type="datetimeFigureOut">
              <a:rPr lang="en-US" dirty="0"/>
              <a:t>5/15/2021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hr-HR" smtClean="0"/>
              <a:t>Uredite stil naslova matrice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4" name="Content Placeholder 3"/>
          <p:cNvSpPr>
            <a:spLocks noGrp="1"/>
          </p:cNvSpPr>
          <p:nvPr>
            <p:ph sz="half" idx="2"/>
          </p:nvPr>
        </p:nvSpPr>
        <p:spPr>
          <a:xfrm>
            <a:off x="1141410" y="3073397"/>
            <a:ext cx="4878391" cy="2717801"/>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6" name="Content Placeholder 5"/>
          <p:cNvSpPr>
            <a:spLocks noGrp="1"/>
          </p:cNvSpPr>
          <p:nvPr>
            <p:ph sz="quarter" idx="4"/>
          </p:nvPr>
        </p:nvSpPr>
        <p:spPr>
          <a:xfrm>
            <a:off x="6172200" y="3073397"/>
            <a:ext cx="4875210" cy="2717801"/>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hr-HR" smtClean="0"/>
              <a:t>Uredite stil naslova matrice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48A87A34-81AB-432B-8DAE-1953F412C126}" type="datetimeFigureOut">
              <a:rPr lang="en-US" dirty="0"/>
              <a:t>5/15/2021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hr-HR" smtClean="0"/>
              <a:t>Uredite stil naslova matrice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smtClean="0"/>
              <a:t>Kliknite ikonu da biste dodali  sliku</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48A87A34-81AB-432B-8DAE-1953F412C126}" type="datetimeFigureOut">
              <a:rPr lang="en-US" dirty="0"/>
              <a:t>5/15/2021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5/15/2021</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mailto:napredovanja@azoo.hr"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184856" y="1893193"/>
            <a:ext cx="10109916" cy="1429555"/>
          </a:xfrm>
        </p:spPr>
        <p:txBody>
          <a:bodyPr>
            <a:noAutofit/>
          </a:bodyPr>
          <a:lstStyle/>
          <a:p>
            <a:pPr algn="ctr"/>
            <a:r>
              <a:rPr lang="hr-HR" sz="2800" dirty="0" smtClean="0"/>
              <a:t>NAPREDOVANJE UČITELJA, NASTAVNIKA, STRUČNIH SURADNIKA I RAVNATELJA U OSNOVNIM I SREDNJIM ŠKOLAMA I UČENIČKIM DOMOVIMA</a:t>
            </a:r>
            <a:endParaRPr lang="hr-HR" sz="2800" dirty="0"/>
          </a:p>
        </p:txBody>
      </p:sp>
      <p:sp>
        <p:nvSpPr>
          <p:cNvPr id="3" name="Podnaslov 2"/>
          <p:cNvSpPr>
            <a:spLocks noGrp="1"/>
          </p:cNvSpPr>
          <p:nvPr>
            <p:ph type="subTitle" idx="1"/>
          </p:nvPr>
        </p:nvSpPr>
        <p:spPr>
          <a:xfrm>
            <a:off x="1339404" y="3602037"/>
            <a:ext cx="9328596" cy="2283607"/>
          </a:xfrm>
        </p:spPr>
        <p:txBody>
          <a:bodyPr>
            <a:normAutofit/>
          </a:bodyPr>
          <a:lstStyle/>
          <a:p>
            <a:endParaRPr lang="hr-HR" dirty="0" smtClean="0"/>
          </a:p>
          <a:p>
            <a:endParaRPr lang="hr-HR" dirty="0"/>
          </a:p>
          <a:p>
            <a:endParaRPr lang="hr-HR" dirty="0" smtClean="0"/>
          </a:p>
          <a:p>
            <a:r>
              <a:rPr lang="hr-HR" dirty="0" smtClean="0"/>
              <a:t>Josip Mandurić					ONLINE, 19.5.2021.</a:t>
            </a:r>
            <a:endParaRPr lang="hr-HR" dirty="0"/>
          </a:p>
        </p:txBody>
      </p:sp>
    </p:spTree>
    <p:extLst>
      <p:ext uri="{BB962C8B-B14F-4D97-AF65-F5344CB8AC3E}">
        <p14:creationId xmlns:p14="http://schemas.microsoft.com/office/powerpoint/2010/main" val="4115667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876424" y="1122363"/>
            <a:ext cx="8791575" cy="371586"/>
          </a:xfrm>
        </p:spPr>
        <p:txBody>
          <a:bodyPr>
            <a:normAutofit fontScale="90000"/>
          </a:bodyPr>
          <a:lstStyle/>
          <a:p>
            <a:endParaRPr lang="hr-HR" dirty="0"/>
          </a:p>
        </p:txBody>
      </p:sp>
      <p:sp>
        <p:nvSpPr>
          <p:cNvPr id="3" name="Podnaslov 2"/>
          <p:cNvSpPr>
            <a:spLocks noGrp="1"/>
          </p:cNvSpPr>
          <p:nvPr>
            <p:ph type="subTitle" idx="1"/>
          </p:nvPr>
        </p:nvSpPr>
        <p:spPr>
          <a:xfrm>
            <a:off x="1876424" y="2099256"/>
            <a:ext cx="8791575" cy="3158544"/>
          </a:xfrm>
        </p:spPr>
        <p:txBody>
          <a:bodyPr>
            <a:normAutofit/>
          </a:bodyPr>
          <a:lstStyle/>
          <a:p>
            <a:pPr fontAlgn="base"/>
            <a:endParaRPr lang="hr-HR" dirty="0" smtClean="0"/>
          </a:p>
          <a:p>
            <a:pPr fontAlgn="base"/>
            <a:r>
              <a:rPr lang="hr-HR" dirty="0" smtClean="0"/>
              <a:t>.</a:t>
            </a:r>
          </a:p>
          <a:p>
            <a:pPr fontAlgn="base"/>
            <a:endParaRPr lang="hr-HR" dirty="0"/>
          </a:p>
          <a:p>
            <a:pPr fontAlgn="base"/>
            <a:r>
              <a:rPr lang="hr-HR" dirty="0">
                <a:solidFill>
                  <a:schemeClr val="tx1"/>
                </a:solidFill>
              </a:rPr>
              <a:t>– najmanje 60 bodova prikupljenih iz </a:t>
            </a:r>
            <a:r>
              <a:rPr lang="hr-HR" dirty="0" smtClean="0">
                <a:solidFill>
                  <a:schemeClr val="tx1"/>
                </a:solidFill>
              </a:rPr>
              <a:t>NAJMANJE </a:t>
            </a:r>
            <a:r>
              <a:rPr lang="hr-HR" dirty="0">
                <a:solidFill>
                  <a:schemeClr val="tx1"/>
                </a:solidFill>
              </a:rPr>
              <a:t>pet kategorija, među kojima su obvezne kategorije »Unaprjeđivanje rada škole</a:t>
            </a:r>
            <a:r>
              <a:rPr lang="hr-HR" dirty="0" smtClean="0">
                <a:solidFill>
                  <a:schemeClr val="tx1"/>
                </a:solidFill>
              </a:rPr>
              <a:t>«, </a:t>
            </a:r>
            <a:r>
              <a:rPr lang="hr-HR" dirty="0">
                <a:solidFill>
                  <a:schemeClr val="tx1"/>
                </a:solidFill>
              </a:rPr>
              <a:t>sukladno članku 8. ovoga Pravilnika.</a:t>
            </a:r>
          </a:p>
          <a:p>
            <a:endParaRPr lang="hr-HR" dirty="0"/>
          </a:p>
        </p:txBody>
      </p:sp>
    </p:spTree>
    <p:extLst>
      <p:ext uri="{BB962C8B-B14F-4D97-AF65-F5344CB8AC3E}">
        <p14:creationId xmlns:p14="http://schemas.microsoft.com/office/powerpoint/2010/main" val="4057332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876424" y="1122363"/>
            <a:ext cx="8791575" cy="770831"/>
          </a:xfrm>
        </p:spPr>
        <p:txBody>
          <a:bodyPr>
            <a:normAutofit/>
          </a:bodyPr>
          <a:lstStyle/>
          <a:p>
            <a:pPr algn="ctr"/>
            <a:r>
              <a:rPr lang="hr-HR" sz="2800" dirty="0" smtClean="0"/>
              <a:t>Kriteriji vrednovanja stručno-pedagoškog rada</a:t>
            </a:r>
            <a:endParaRPr lang="hr-HR" sz="2800" dirty="0"/>
          </a:p>
        </p:txBody>
      </p:sp>
      <p:sp>
        <p:nvSpPr>
          <p:cNvPr id="3" name="Podnaslov 2"/>
          <p:cNvSpPr>
            <a:spLocks noGrp="1"/>
          </p:cNvSpPr>
          <p:nvPr>
            <p:ph type="subTitle" idx="1"/>
          </p:nvPr>
        </p:nvSpPr>
        <p:spPr>
          <a:xfrm>
            <a:off x="1876424" y="2189408"/>
            <a:ext cx="8791575" cy="3979572"/>
          </a:xfrm>
        </p:spPr>
        <p:txBody>
          <a:bodyPr/>
          <a:lstStyle/>
          <a:p>
            <a:pPr marL="342900" indent="-342900">
              <a:buFont typeface="Arial" panose="020B0604020202020204" pitchFamily="34" charset="0"/>
              <a:buChar char="•"/>
            </a:pPr>
            <a:r>
              <a:rPr lang="hr-HR" b="1" dirty="0" smtClean="0">
                <a:solidFill>
                  <a:schemeClr val="tx1"/>
                </a:solidFill>
              </a:rPr>
              <a:t>ORGANIZACIJA I/ILI PROVEDBA NATJECANJA TE MENTORSTVO UČENICIMA, STUDENTIMA I PRIPRAVNICIMA</a:t>
            </a:r>
          </a:p>
          <a:p>
            <a:pPr marL="342900" indent="-342900">
              <a:buFont typeface="Arial" panose="020B0604020202020204" pitchFamily="34" charset="0"/>
              <a:buChar char="•"/>
            </a:pPr>
            <a:r>
              <a:rPr lang="hr-HR" b="1" dirty="0" smtClean="0">
                <a:solidFill>
                  <a:schemeClr val="tx1"/>
                </a:solidFill>
              </a:rPr>
              <a:t>PREDAVANJA, RADIONICE I EDUKACIJE</a:t>
            </a:r>
          </a:p>
          <a:p>
            <a:pPr marL="342900" indent="-342900">
              <a:buFont typeface="Arial" panose="020B0604020202020204" pitchFamily="34" charset="0"/>
              <a:buChar char="•"/>
            </a:pPr>
            <a:r>
              <a:rPr lang="hr-HR" b="1" dirty="0" smtClean="0">
                <a:solidFill>
                  <a:schemeClr val="tx1"/>
                </a:solidFill>
              </a:rPr>
              <a:t>RAD U STRUČNIM VIJEĆIMA, UDRUGAMA I SL.</a:t>
            </a:r>
          </a:p>
          <a:p>
            <a:pPr marL="342900" indent="-342900">
              <a:buFont typeface="Arial" panose="020B0604020202020204" pitchFamily="34" charset="0"/>
              <a:buChar char="•"/>
            </a:pPr>
            <a:r>
              <a:rPr lang="hr-HR" b="1" dirty="0" smtClean="0">
                <a:solidFill>
                  <a:schemeClr val="tx1"/>
                </a:solidFill>
              </a:rPr>
              <a:t>STRUČNI ČLANCI, NASTAVNI MATERIJALI I OBRAZOVNI SADRŽAJI</a:t>
            </a:r>
          </a:p>
          <a:p>
            <a:pPr marL="342900" indent="-342900">
              <a:buFont typeface="Arial" panose="020B0604020202020204" pitchFamily="34" charset="0"/>
              <a:buChar char="•"/>
            </a:pPr>
            <a:r>
              <a:rPr lang="hr-HR" b="1" dirty="0" smtClean="0">
                <a:solidFill>
                  <a:schemeClr val="tx1"/>
                </a:solidFill>
              </a:rPr>
              <a:t>PROJEKTI</a:t>
            </a:r>
          </a:p>
          <a:p>
            <a:pPr marL="342900" indent="-342900">
              <a:buFont typeface="Arial" panose="020B0604020202020204" pitchFamily="34" charset="0"/>
              <a:buChar char="•"/>
            </a:pPr>
            <a:r>
              <a:rPr lang="hr-HR" b="1" dirty="0">
                <a:solidFill>
                  <a:schemeClr val="tx1"/>
                </a:solidFill>
              </a:rPr>
              <a:t>UNAPRJEĐENJE RADA </a:t>
            </a:r>
            <a:r>
              <a:rPr lang="hr-HR" b="1" dirty="0" smtClean="0">
                <a:solidFill>
                  <a:schemeClr val="tx1"/>
                </a:solidFill>
              </a:rPr>
              <a:t>ŠKOLE</a:t>
            </a:r>
          </a:p>
          <a:p>
            <a:pPr marL="342900" indent="-342900">
              <a:buFont typeface="Arial" panose="020B0604020202020204" pitchFamily="34" charset="0"/>
              <a:buChar char="•"/>
            </a:pPr>
            <a:r>
              <a:rPr lang="pt-BR" b="1" dirty="0">
                <a:solidFill>
                  <a:schemeClr val="tx1"/>
                </a:solidFill>
              </a:rPr>
              <a:t>RAD NA UNAPRJEĐENJU SUSTAVA OBRAZOVANJA</a:t>
            </a:r>
            <a:endParaRPr lang="hr-HR" b="1" dirty="0" smtClean="0">
              <a:solidFill>
                <a:schemeClr val="tx1"/>
              </a:solidFill>
            </a:endParaRPr>
          </a:p>
          <a:p>
            <a:endParaRPr lang="hr-HR" dirty="0">
              <a:solidFill>
                <a:schemeClr val="tx1"/>
              </a:solidFill>
            </a:endParaRPr>
          </a:p>
        </p:txBody>
      </p:sp>
    </p:spTree>
    <p:extLst>
      <p:ext uri="{BB962C8B-B14F-4D97-AF65-F5344CB8AC3E}">
        <p14:creationId xmlns:p14="http://schemas.microsoft.com/office/powerpoint/2010/main" val="1162934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107583" y="1443841"/>
            <a:ext cx="10161431" cy="3416320"/>
          </a:xfrm>
          <a:prstGeom prst="rect">
            <a:avLst/>
          </a:prstGeom>
        </p:spPr>
        <p:txBody>
          <a:bodyPr wrap="square">
            <a:spAutoFit/>
          </a:bodyPr>
          <a:lstStyle/>
          <a:p>
            <a:pPr fontAlgn="base"/>
            <a:r>
              <a:rPr lang="hr-HR" dirty="0" smtClean="0">
                <a:solidFill>
                  <a:schemeClr val="tx2"/>
                </a:solidFill>
                <a:latin typeface="Minion Pro Cond"/>
              </a:rPr>
              <a:t>-  </a:t>
            </a:r>
            <a:r>
              <a:rPr lang="hr-HR" dirty="0" smtClean="0">
                <a:latin typeface="Minion Pro Cond"/>
              </a:rPr>
              <a:t>AKTIVNOSTI IZ ČLANKA 8. OVOGA PRAVILNIKA VREDNUJU SE NEOVISNO O TOME U KOJEM PODRUČJU, ODNOSNO PREDMETU SU OSTVARENE.</a:t>
            </a:r>
          </a:p>
          <a:p>
            <a:pPr fontAlgn="base"/>
            <a:endParaRPr lang="hr-HR" dirty="0" smtClean="0">
              <a:latin typeface="Minion Pro Cond"/>
            </a:endParaRPr>
          </a:p>
          <a:p>
            <a:pPr fontAlgn="base"/>
            <a:r>
              <a:rPr lang="hr-HR" dirty="0" smtClean="0">
                <a:latin typeface="Minion Pro Cond"/>
              </a:rPr>
              <a:t>-  SVAKA  AKTIVNOST MOŽE SE VREDNOVATI SAMO JEDNOM, A U OBZIR SE UZIMAJU BODOVI OSTVARENI OD DANA PODNOŠENJA PRETHODNOG ZAHTJEVA ZA NAPREDOVANJE U ZVANJE DO DANA PODNOŠENJA NOVOG ZAHTJEVA ZA OBNAVLJANJE NAPREDOVANJA U ZVANJE, ODNOSNO ZAHTJEVA ZA NAPREDOVANJE U VIŠE ZVANJE.</a:t>
            </a:r>
          </a:p>
          <a:p>
            <a:pPr fontAlgn="base"/>
            <a:endParaRPr lang="hr-HR" dirty="0" smtClean="0">
              <a:latin typeface="Minion Pro Cond"/>
            </a:endParaRPr>
          </a:p>
          <a:p>
            <a:pPr fontAlgn="base"/>
            <a:r>
              <a:rPr lang="hr-HR" dirty="0" smtClean="0">
                <a:latin typeface="Minion Pro Cond"/>
              </a:rPr>
              <a:t>-  OSOBAMA IMENOVANIM ZA RAVNATELJA ŠKOLSKE USTANOVE PRILIKOM POVRATKA NA PRETHODNO RADNO MJESTO PRIZNAT ĆE SE SVI ELEMENTI ZA NAPREDOVANJE (BODOVI, GODINE RADA, KONTINUIRANI PROFESIONALNI RAZVOJ TE OBVEZE VEZANE UZ NAPREDOVANJE) OSTVARENI PRIJE IMENOVANJA ZA RAVNATELJA</a:t>
            </a:r>
            <a:r>
              <a:rPr lang="hr-HR" dirty="0" smtClean="0">
                <a:latin typeface="Minion Pro Cond"/>
              </a:rPr>
              <a:t>.</a:t>
            </a:r>
            <a:endParaRPr lang="hr-HR" b="0" i="0" u="none" strike="noStrike" dirty="0">
              <a:effectLst/>
              <a:latin typeface="Minion Pro Cond"/>
            </a:endParaRPr>
          </a:p>
        </p:txBody>
      </p:sp>
    </p:spTree>
    <p:extLst>
      <p:ext uri="{BB962C8B-B14F-4D97-AF65-F5344CB8AC3E}">
        <p14:creationId xmlns:p14="http://schemas.microsoft.com/office/powerpoint/2010/main" val="2168233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876424" y="811370"/>
            <a:ext cx="8791575" cy="682580"/>
          </a:xfrm>
        </p:spPr>
        <p:txBody>
          <a:bodyPr>
            <a:normAutofit fontScale="90000"/>
          </a:bodyPr>
          <a:lstStyle/>
          <a:p>
            <a:pPr algn="ctr"/>
            <a:r>
              <a:rPr lang="hr-HR" sz="2000" dirty="0"/>
              <a:t/>
            </a:r>
            <a:br>
              <a:rPr lang="hr-HR" sz="2000" dirty="0"/>
            </a:br>
            <a:r>
              <a:rPr lang="hr-HR" sz="2400" i="1" dirty="0" smtClean="0"/>
              <a:t>Pokretanje postupka za napredovanje</a:t>
            </a:r>
            <a:endParaRPr lang="hr-HR" sz="2400" dirty="0"/>
          </a:p>
        </p:txBody>
      </p:sp>
      <p:sp>
        <p:nvSpPr>
          <p:cNvPr id="3" name="Podnaslov 2"/>
          <p:cNvSpPr>
            <a:spLocks noGrp="1"/>
          </p:cNvSpPr>
          <p:nvPr>
            <p:ph type="subTitle" idx="1"/>
          </p:nvPr>
        </p:nvSpPr>
        <p:spPr>
          <a:xfrm>
            <a:off x="1146220" y="2331075"/>
            <a:ext cx="10084157" cy="3644721"/>
          </a:xfrm>
        </p:spPr>
        <p:txBody>
          <a:bodyPr>
            <a:normAutofit/>
          </a:bodyPr>
          <a:lstStyle/>
          <a:p>
            <a:pPr fontAlgn="base"/>
            <a:r>
              <a:rPr lang="hr-HR" dirty="0"/>
              <a:t> </a:t>
            </a:r>
            <a:r>
              <a:rPr lang="hr-HR" dirty="0" smtClean="0"/>
              <a:t>- </a:t>
            </a:r>
            <a:r>
              <a:rPr lang="hr-HR" dirty="0" smtClean="0">
                <a:solidFill>
                  <a:schemeClr val="tx1"/>
                </a:solidFill>
              </a:rPr>
              <a:t>Postupak </a:t>
            </a:r>
            <a:r>
              <a:rPr lang="hr-HR" dirty="0">
                <a:solidFill>
                  <a:schemeClr val="tx1"/>
                </a:solidFill>
              </a:rPr>
              <a:t>za napredovanje u zvanje pokreće se na zahtjev odgojno-obrazovnog radnika, koji je o predmetnom zahtjevu dužan pisanim ili elektroničkim putem obavijestiti školsku ustanovu s kojom ima zasnovan radni odnos.</a:t>
            </a:r>
          </a:p>
          <a:p>
            <a:pPr fontAlgn="base"/>
            <a:r>
              <a:rPr lang="hr-HR" dirty="0" smtClean="0">
                <a:solidFill>
                  <a:schemeClr val="tx1"/>
                </a:solidFill>
              </a:rPr>
              <a:t>- Zahtjev </a:t>
            </a:r>
            <a:r>
              <a:rPr lang="hr-HR" dirty="0">
                <a:solidFill>
                  <a:schemeClr val="tx1"/>
                </a:solidFill>
              </a:rPr>
              <a:t>za napredovanje odgojno-obrazovni radnik podnosi agenciji nadležnoj za obrazovanje (u daljnjem tekstu: Agencija</a:t>
            </a:r>
            <a:r>
              <a:rPr lang="hr-HR" dirty="0" smtClean="0">
                <a:solidFill>
                  <a:schemeClr val="tx1"/>
                </a:solidFill>
              </a:rPr>
              <a:t>).</a:t>
            </a:r>
          </a:p>
          <a:p>
            <a:pPr fontAlgn="base"/>
            <a:r>
              <a:rPr lang="hr-HR" dirty="0" smtClean="0">
                <a:solidFill>
                  <a:schemeClr val="tx1"/>
                </a:solidFill>
              </a:rPr>
              <a:t>- Obrazac zahtjeva za napredovanje sastavni je dio ovoga Pravilnika, a dostupan je i u elektroničkom obliku na mrežnim stranicama Agencije (Obrazac </a:t>
            </a:r>
            <a:r>
              <a:rPr lang="hr-HR" dirty="0" smtClean="0"/>
              <a:t>1).</a:t>
            </a:r>
          </a:p>
          <a:p>
            <a:endParaRPr lang="hr-HR" dirty="0"/>
          </a:p>
        </p:txBody>
      </p:sp>
    </p:spTree>
    <p:extLst>
      <p:ext uri="{BB962C8B-B14F-4D97-AF65-F5344CB8AC3E}">
        <p14:creationId xmlns:p14="http://schemas.microsoft.com/office/powerpoint/2010/main" val="585966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442435" y="1582341"/>
            <a:ext cx="9903852" cy="3693319"/>
          </a:xfrm>
          <a:prstGeom prst="rect">
            <a:avLst/>
          </a:prstGeom>
        </p:spPr>
        <p:txBody>
          <a:bodyPr wrap="square">
            <a:spAutoFit/>
          </a:bodyPr>
          <a:lstStyle/>
          <a:p>
            <a:pPr marL="285750" indent="-285750" fontAlgn="base">
              <a:buFontTx/>
              <a:buChar char="-"/>
            </a:pPr>
            <a:r>
              <a:rPr lang="hr-HR" dirty="0" smtClean="0">
                <a:latin typeface="Minion Pro Cond"/>
              </a:rPr>
              <a:t>UZ ZAHTJEV ZA NAPREDOVANJE ODGOJNO-OBRAZOVNI RADNIK DUŽAN JE DOSTAVITI DOKAZE O ISPUNJAVANJU OPĆIH UVJETA ZA NAPREDOVANJE, DOKAZ O ISPUNJAVANJU UVJETA IZVRSNOSTI TE DOKAZ O ISPUNJAVANJU SVIH OBVEZA PROPISANIH OVIM PRAVILNIKOM, OSIM AKO ISTI VEĆ NISU POHRANJENI U ZAJEDNIČKOM UPISNIKU ŠKOLSKIH USTANOVA U ELEKTRONIČKOM OBLIKU (E-MATICI), REGISTRU ZAPOSLENIH U JAVNOM SEKTORU I/ILI SUSTAVU ZA PRAĆENJE PROFESIONALNOG RAZVOJA.</a:t>
            </a:r>
          </a:p>
          <a:p>
            <a:pPr fontAlgn="base"/>
            <a:endParaRPr lang="hr-HR" dirty="0" smtClean="0">
              <a:latin typeface="Minion Pro Cond"/>
            </a:endParaRPr>
          </a:p>
          <a:p>
            <a:pPr marL="285750" indent="-285750" fontAlgn="base">
              <a:buFontTx/>
              <a:buChar char="-"/>
            </a:pPr>
            <a:r>
              <a:rPr lang="hr-HR" dirty="0" smtClean="0">
                <a:latin typeface="Minion Pro Cond"/>
              </a:rPr>
              <a:t>IZNIMNO OD STAVKA 4. OVOGA ČLANKA, ODGOJNO-OBRAZOVNI RADNIK KOJI </a:t>
            </a:r>
          </a:p>
          <a:p>
            <a:pPr fontAlgn="base"/>
            <a:r>
              <a:rPr lang="hr-HR" dirty="0" smtClean="0">
                <a:latin typeface="Minion Pro Cond"/>
              </a:rPr>
              <a:t>     PODNOSI ZAHTJEV ZA OBNAVLJANJE NAPREDOVANJA U IZABRANO ZVANJE DUŽAN </a:t>
            </a:r>
          </a:p>
          <a:p>
            <a:pPr fontAlgn="base"/>
            <a:r>
              <a:rPr lang="hr-HR" dirty="0" smtClean="0">
                <a:latin typeface="Minion Pro Cond"/>
              </a:rPr>
              <a:t>    JE UZ ZAHTJEV DOSTAVITI SAMO DOKAZ O ISPUNJAVANJU OBVEZA PROPISANIH </a:t>
            </a:r>
          </a:p>
          <a:p>
            <a:pPr fontAlgn="base"/>
            <a:r>
              <a:rPr lang="hr-HR" dirty="0">
                <a:latin typeface="Minion Pro Cond"/>
              </a:rPr>
              <a:t> </a:t>
            </a:r>
            <a:r>
              <a:rPr lang="hr-HR" dirty="0" smtClean="0">
                <a:latin typeface="Minion Pro Cond"/>
              </a:rPr>
              <a:t>   OVIM PRAVILNIKOM ZA ZVANJE U KOJE JE IZABRAN U TRENUTKU PODNOŠENJA </a:t>
            </a:r>
          </a:p>
          <a:p>
            <a:pPr fontAlgn="base"/>
            <a:r>
              <a:rPr lang="hr-HR" dirty="0">
                <a:latin typeface="Minion Pro Cond"/>
              </a:rPr>
              <a:t> </a:t>
            </a:r>
            <a:r>
              <a:rPr lang="hr-HR" dirty="0" smtClean="0">
                <a:latin typeface="Minion Pro Cond"/>
              </a:rPr>
              <a:t>   ZAHTJEVA</a:t>
            </a:r>
            <a:endParaRPr lang="hr-HR" b="0" i="0" u="none" strike="noStrike" dirty="0">
              <a:effectLst/>
              <a:latin typeface="Minion Pro Cond"/>
            </a:endParaRPr>
          </a:p>
        </p:txBody>
      </p:sp>
    </p:spTree>
    <p:extLst>
      <p:ext uri="{BB962C8B-B14F-4D97-AF65-F5344CB8AC3E}">
        <p14:creationId xmlns:p14="http://schemas.microsoft.com/office/powerpoint/2010/main" val="36015416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ctr"/>
            <a:r>
              <a:rPr lang="en-GB" sz="2400" b="1" dirty="0"/>
              <a:t>ZAHTJEV ZA NAPREDOVANJE</a:t>
            </a:r>
            <a:r>
              <a:rPr lang="hr-HR" dirty="0"/>
              <a:t/>
            </a:r>
            <a:br>
              <a:rPr lang="hr-HR" dirty="0"/>
            </a:br>
            <a:endParaRPr lang="hr-HR" dirty="0"/>
          </a:p>
        </p:txBody>
      </p:sp>
      <p:graphicFrame>
        <p:nvGraphicFramePr>
          <p:cNvPr id="5" name="Rezervirano mjesto sadržaja 4"/>
          <p:cNvGraphicFramePr>
            <a:graphicFrameLocks noGrp="1"/>
          </p:cNvGraphicFramePr>
          <p:nvPr>
            <p:ph idx="1"/>
            <p:extLst>
              <p:ext uri="{D42A27DB-BD31-4B8C-83A1-F6EECF244321}">
                <p14:modId xmlns:p14="http://schemas.microsoft.com/office/powerpoint/2010/main" val="3605354037"/>
              </p:ext>
            </p:extLst>
          </p:nvPr>
        </p:nvGraphicFramePr>
        <p:xfrm>
          <a:off x="1944710" y="2318195"/>
          <a:ext cx="8474298" cy="3737890"/>
        </p:xfrm>
        <a:graphic>
          <a:graphicData uri="http://schemas.openxmlformats.org/drawingml/2006/table">
            <a:tbl>
              <a:tblPr firstRow="1" firstCol="1" bandRow="1"/>
              <a:tblGrid>
                <a:gridCol w="5165750"/>
                <a:gridCol w="3308548"/>
              </a:tblGrid>
              <a:tr h="287629">
                <a:tc>
                  <a:txBody>
                    <a:bodyPr/>
                    <a:lstStyle/>
                    <a:p>
                      <a:pPr>
                        <a:lnSpc>
                          <a:spcPct val="107000"/>
                        </a:lnSpc>
                        <a:spcAft>
                          <a:spcPts val="0"/>
                        </a:spcAft>
                      </a:pPr>
                      <a:r>
                        <a:rPr lang="en-GB" sz="1800" dirty="0" err="1">
                          <a:effectLst/>
                          <a:latin typeface="Calibri" panose="020F0502020204030204" pitchFamily="34" charset="0"/>
                          <a:ea typeface="Calibri" panose="020F0502020204030204" pitchFamily="34" charset="0"/>
                          <a:cs typeface="Times New Roman" panose="02020603050405020304" pitchFamily="18" charset="0"/>
                        </a:rPr>
                        <a:t>Ime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prezime</a:t>
                      </a:r>
                      <a:r>
                        <a:rPr lang="en-GB" sz="1800" dirty="0">
                          <a:effectLst/>
                          <a:latin typeface="Calibri" panose="020F0502020204030204" pitchFamily="34" charset="0"/>
                          <a:ea typeface="Calibri" panose="020F0502020204030204" pitchFamily="34" charset="0"/>
                          <a:cs typeface="Times New Roman" panose="02020603050405020304" pitchFamily="18" charset="0"/>
                        </a:rPr>
                        <a:t>:</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629">
                <a:tc>
                  <a:txBody>
                    <a:bodyPr/>
                    <a:lstStyle/>
                    <a:p>
                      <a:pP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OIB:</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629">
                <a:tc>
                  <a:txBody>
                    <a:bodyPr/>
                    <a:lstStyle/>
                    <a:p>
                      <a:pPr>
                        <a:lnSpc>
                          <a:spcPct val="107000"/>
                        </a:lnSpc>
                        <a:spcAft>
                          <a:spcPts val="0"/>
                        </a:spcAft>
                      </a:pPr>
                      <a:r>
                        <a:rPr lang="en-GB" sz="1800" dirty="0" err="1">
                          <a:effectLst/>
                          <a:latin typeface="Calibri" panose="020F0502020204030204" pitchFamily="34" charset="0"/>
                          <a:ea typeface="Calibri" panose="020F0502020204030204" pitchFamily="34" charset="0"/>
                          <a:cs typeface="Times New Roman" panose="02020603050405020304" pitchFamily="18" charset="0"/>
                        </a:rPr>
                        <a:t>Naziv</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adresa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školske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ustanove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629">
                <a:tc>
                  <a:txBody>
                    <a:bodyPr/>
                    <a:lstStyle/>
                    <a:p>
                      <a:pPr>
                        <a:lnSpc>
                          <a:spcPct val="107000"/>
                        </a:lnSpc>
                        <a:spcAft>
                          <a:spcPts val="0"/>
                        </a:spcAft>
                      </a:pPr>
                      <a:r>
                        <a:rPr lang="en-GB" sz="1800" dirty="0" err="1">
                          <a:effectLst/>
                          <a:latin typeface="Calibri" panose="020F0502020204030204" pitchFamily="34" charset="0"/>
                          <a:ea typeface="Calibri" panose="020F0502020204030204" pitchFamily="34" charset="0"/>
                          <a:cs typeface="Times New Roman" panose="02020603050405020304" pitchFamily="18" charset="0"/>
                        </a:rPr>
                        <a:t>AAI@EduHr</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elektronički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identitet</a:t>
                      </a:r>
                      <a:r>
                        <a:rPr lang="en-GB" sz="1800" dirty="0">
                          <a:effectLst/>
                          <a:latin typeface="Calibri" panose="020F0502020204030204" pitchFamily="34" charset="0"/>
                          <a:ea typeface="Calibri" panose="020F0502020204030204" pitchFamily="34" charset="0"/>
                          <a:cs typeface="Times New Roman" panose="02020603050405020304" pitchFamily="18" charset="0"/>
                        </a:rPr>
                        <a:t>:</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629">
                <a:tc>
                  <a:txBody>
                    <a:bodyPr/>
                    <a:lstStyle/>
                    <a:p>
                      <a:pPr>
                        <a:lnSpc>
                          <a:spcPct val="107000"/>
                        </a:lnSpc>
                        <a:spcAft>
                          <a:spcPts val="0"/>
                        </a:spcAft>
                      </a:pPr>
                      <a:r>
                        <a:rPr lang="en-GB" sz="1800" dirty="0" err="1">
                          <a:effectLst/>
                          <a:latin typeface="Calibri" panose="020F0502020204030204" pitchFamily="34" charset="0"/>
                          <a:ea typeface="Calibri" panose="020F0502020204030204" pitchFamily="34" charset="0"/>
                          <a:cs typeface="Times New Roman" panose="02020603050405020304" pitchFamily="18" charset="0"/>
                        </a:rPr>
                        <a:t>Naziv</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zvanja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za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koje</a:t>
                      </a:r>
                      <a:r>
                        <a:rPr lang="en-GB" sz="1800" dirty="0">
                          <a:effectLst/>
                          <a:latin typeface="Calibri" panose="020F0502020204030204" pitchFamily="34" charset="0"/>
                          <a:ea typeface="Calibri" panose="020F0502020204030204" pitchFamily="34" charset="0"/>
                          <a:cs typeface="Times New Roman" panose="02020603050405020304" pitchFamily="18" charset="0"/>
                        </a:rPr>
                        <a:t> se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pokreće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postupak</a:t>
                      </a:r>
                      <a:r>
                        <a:rPr lang="en-GB" sz="1800" dirty="0">
                          <a:effectLst/>
                          <a:latin typeface="Calibri" panose="020F0502020204030204" pitchFamily="34" charset="0"/>
                          <a:ea typeface="Calibri" panose="020F0502020204030204" pitchFamily="34" charset="0"/>
                          <a:cs typeface="Times New Roman" panose="02020603050405020304" pitchFamily="18" charset="0"/>
                        </a:rPr>
                        <a:t>:</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629">
                <a:tc>
                  <a:txBody>
                    <a:bodyPr/>
                    <a:lstStyle/>
                    <a:p>
                      <a:pPr>
                        <a:lnSpc>
                          <a:spcPct val="107000"/>
                        </a:lnSpc>
                        <a:spcAft>
                          <a:spcPts val="0"/>
                        </a:spcAft>
                      </a:pPr>
                      <a:r>
                        <a:rPr lang="en-GB" sz="1800" dirty="0" err="1">
                          <a:effectLst/>
                          <a:latin typeface="Calibri" panose="020F0502020204030204" pitchFamily="34" charset="0"/>
                          <a:ea typeface="Calibri" panose="020F0502020204030204" pitchFamily="34" charset="0"/>
                          <a:cs typeface="Times New Roman" panose="02020603050405020304" pitchFamily="18" charset="0"/>
                        </a:rPr>
                        <a:t>Naziv</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već</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stečenog</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zvanja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ako</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postoji</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629">
                <a:tc>
                  <a:txBody>
                    <a:bodyPr/>
                    <a:lstStyle/>
                    <a:p>
                      <a:pP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Datum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isteka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prethodno</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stečenog</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zvanja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ako</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postoji</a:t>
                      </a:r>
                      <a:r>
                        <a:rPr lang="en-GB" sz="1800" dirty="0">
                          <a:effectLst/>
                          <a:latin typeface="Calibri" panose="020F0502020204030204" pitchFamily="34" charset="0"/>
                          <a:ea typeface="Calibri" panose="020F0502020204030204" pitchFamily="34" charset="0"/>
                          <a:cs typeface="Times New Roman" panose="02020603050405020304" pitchFamily="18" charset="0"/>
                        </a:rPr>
                        <a:t>):</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5255">
                <a:tc>
                  <a:txBody>
                    <a:bodyPr/>
                    <a:lstStyle/>
                    <a:p>
                      <a:pPr>
                        <a:lnSpc>
                          <a:spcPct val="107000"/>
                        </a:lnSpc>
                        <a:spcAft>
                          <a:spcPts val="0"/>
                        </a:spcAft>
                      </a:pPr>
                      <a:r>
                        <a:rPr lang="en-GB" sz="1800" dirty="0" err="1">
                          <a:effectLst/>
                          <a:latin typeface="Calibri" panose="020F0502020204030204" pitchFamily="34" charset="0"/>
                          <a:ea typeface="Calibri" panose="020F0502020204030204" pitchFamily="34" charset="0"/>
                          <a:cs typeface="Times New Roman" panose="02020603050405020304" pitchFamily="18" charset="0"/>
                        </a:rPr>
                        <a:t>Ukupan</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broj</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bodova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prema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Kriterijima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vrednovanja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stručno-pedagoškog</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rada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samoprocjena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5255">
                <a:tc>
                  <a:txBody>
                    <a:bodyPr/>
                    <a:lstStyle/>
                    <a:p>
                      <a:pPr>
                        <a:lnSpc>
                          <a:spcPct val="107000"/>
                        </a:lnSpc>
                        <a:spcAft>
                          <a:spcPts val="0"/>
                        </a:spcAft>
                      </a:pPr>
                      <a:r>
                        <a:rPr lang="en-GB" sz="1800" dirty="0" err="1">
                          <a:effectLst/>
                          <a:latin typeface="Calibri" panose="020F0502020204030204" pitchFamily="34" charset="0"/>
                          <a:ea typeface="Calibri" panose="020F0502020204030204" pitchFamily="34" charset="0"/>
                          <a:cs typeface="Times New Roman" panose="02020603050405020304" pitchFamily="18" charset="0"/>
                        </a:rPr>
                        <a:t>Poveznica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na</a:t>
                      </a:r>
                      <a:r>
                        <a:rPr lang="en-GB" sz="1800" dirty="0">
                          <a:effectLst/>
                          <a:latin typeface="Calibri" panose="020F0502020204030204" pitchFamily="34" charset="0"/>
                          <a:ea typeface="Calibri" panose="020F0502020204030204" pitchFamily="34" charset="0"/>
                          <a:cs typeface="Times New Roman" panose="02020603050405020304" pitchFamily="18" charset="0"/>
                        </a:rPr>
                        <a:t> e-portfolio s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dokumentima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kojima</a:t>
                      </a:r>
                      <a:r>
                        <a:rPr lang="en-GB" sz="1800" dirty="0">
                          <a:effectLst/>
                          <a:latin typeface="Calibri" panose="020F0502020204030204" pitchFamily="34" charset="0"/>
                          <a:ea typeface="Calibri" panose="020F0502020204030204" pitchFamily="34" charset="0"/>
                          <a:cs typeface="Times New Roman" panose="02020603050405020304" pitchFamily="18" charset="0"/>
                        </a:rPr>
                        <a:t> se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dokazuje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ostvarenost</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uvjeta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za</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napredovanje</a:t>
                      </a:r>
                      <a:r>
                        <a:rPr lang="en-GB" sz="1800" dirty="0">
                          <a:effectLst/>
                          <a:latin typeface="Calibri" panose="020F0502020204030204" pitchFamily="34" charset="0"/>
                          <a:ea typeface="Calibri" panose="020F0502020204030204" pitchFamily="34" charset="0"/>
                          <a:cs typeface="Times New Roman" panose="02020603050405020304" pitchFamily="18" charset="0"/>
                        </a:rPr>
                        <a:t>*:</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629">
                <a:tc>
                  <a:txBody>
                    <a:bodyPr/>
                    <a:lstStyle/>
                    <a:p>
                      <a:pP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Datum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prijave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613534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
          <p:cNvPicPr/>
          <p:nvPr/>
        </p:nvPicPr>
        <p:blipFill>
          <a:blip r:embed="rId2">
            <a:extLst>
              <a:ext uri="{28A0092B-C50C-407E-A947-70E740481C1C}">
                <a14:useLocalDpi xmlns:a14="http://schemas.microsoft.com/office/drawing/2010/main" val="0"/>
              </a:ext>
            </a:extLst>
          </a:blip>
          <a:srcRect/>
          <a:stretch>
            <a:fillRect/>
          </a:stretch>
        </p:blipFill>
        <p:spPr bwMode="auto">
          <a:xfrm>
            <a:off x="1313646" y="1056067"/>
            <a:ext cx="9453092" cy="5087155"/>
          </a:xfrm>
          <a:prstGeom prst="rect">
            <a:avLst/>
          </a:prstGeom>
          <a:noFill/>
        </p:spPr>
      </p:pic>
    </p:spTree>
    <p:extLst>
      <p:ext uri="{BB962C8B-B14F-4D97-AF65-F5344CB8AC3E}">
        <p14:creationId xmlns:p14="http://schemas.microsoft.com/office/powerpoint/2010/main" val="682361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876424" y="1122363"/>
            <a:ext cx="8791575" cy="706437"/>
          </a:xfrm>
        </p:spPr>
        <p:txBody>
          <a:bodyPr>
            <a:normAutofit/>
          </a:bodyPr>
          <a:lstStyle/>
          <a:p>
            <a:pPr algn="ctr"/>
            <a:endParaRPr lang="hr-HR" sz="2000" dirty="0"/>
          </a:p>
        </p:txBody>
      </p:sp>
      <p:sp>
        <p:nvSpPr>
          <p:cNvPr id="3" name="Podnaslov 2"/>
          <p:cNvSpPr>
            <a:spLocks noGrp="1"/>
          </p:cNvSpPr>
          <p:nvPr>
            <p:ph type="subTitle" idx="1"/>
          </p:nvPr>
        </p:nvSpPr>
        <p:spPr>
          <a:xfrm>
            <a:off x="1876424" y="2678806"/>
            <a:ext cx="8791575" cy="2578994"/>
          </a:xfrm>
        </p:spPr>
        <p:txBody>
          <a:bodyPr>
            <a:normAutofit/>
          </a:bodyPr>
          <a:lstStyle/>
          <a:p>
            <a:r>
              <a:rPr lang="hr-HR" b="1" dirty="0">
                <a:solidFill>
                  <a:schemeClr val="tx1"/>
                </a:solidFill>
              </a:rPr>
              <a:t>Zahtjev za napredovanje poslati na adresu</a:t>
            </a:r>
            <a:r>
              <a:rPr lang="hr-HR" b="1" dirty="0" smtClean="0">
                <a:solidFill>
                  <a:schemeClr val="tx1"/>
                </a:solidFill>
              </a:rPr>
              <a:t>:</a:t>
            </a:r>
            <a:endParaRPr lang="hr-HR" dirty="0" smtClean="0">
              <a:solidFill>
                <a:schemeClr val="tx1"/>
              </a:solidFill>
            </a:endParaRPr>
          </a:p>
          <a:p>
            <a:pPr algn="ctr"/>
            <a:r>
              <a:rPr lang="hr-HR" sz="3200" u="sng" cap="none" dirty="0" smtClean="0">
                <a:solidFill>
                  <a:schemeClr val="bg1"/>
                </a:solidFill>
                <a:hlinkClick r:id="rId2"/>
              </a:rPr>
              <a:t>napredovanja@azoo.hr</a:t>
            </a:r>
            <a:endParaRPr lang="hr-HR" sz="3200" cap="none" dirty="0" smtClean="0">
              <a:solidFill>
                <a:schemeClr val="bg1"/>
              </a:solidFill>
            </a:endParaRPr>
          </a:p>
          <a:p>
            <a:endParaRPr lang="hr-HR" dirty="0"/>
          </a:p>
        </p:txBody>
      </p:sp>
    </p:spTree>
    <p:extLst>
      <p:ext uri="{BB962C8B-B14F-4D97-AF65-F5344CB8AC3E}">
        <p14:creationId xmlns:p14="http://schemas.microsoft.com/office/powerpoint/2010/main" val="23290207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876424" y="1122363"/>
            <a:ext cx="8791575" cy="526133"/>
          </a:xfrm>
        </p:spPr>
        <p:txBody>
          <a:bodyPr>
            <a:normAutofit/>
          </a:bodyPr>
          <a:lstStyle/>
          <a:p>
            <a:pPr algn="ctr"/>
            <a:r>
              <a:rPr lang="hr-HR" sz="2800" dirty="0" smtClean="0"/>
              <a:t>Uvid u stručno pedagoški rad</a:t>
            </a:r>
            <a:endParaRPr lang="hr-HR" sz="2800" dirty="0"/>
          </a:p>
        </p:txBody>
      </p:sp>
      <p:sp>
        <p:nvSpPr>
          <p:cNvPr id="3" name="Podnaslov 2"/>
          <p:cNvSpPr>
            <a:spLocks noGrp="1"/>
          </p:cNvSpPr>
          <p:nvPr>
            <p:ph type="subTitle" idx="1"/>
          </p:nvPr>
        </p:nvSpPr>
        <p:spPr>
          <a:xfrm>
            <a:off x="1876424" y="2305318"/>
            <a:ext cx="8791575" cy="3979572"/>
          </a:xfrm>
        </p:spPr>
        <p:txBody>
          <a:bodyPr>
            <a:normAutofit fontScale="85000" lnSpcReduction="20000"/>
          </a:bodyPr>
          <a:lstStyle/>
          <a:p>
            <a:pPr fontAlgn="base"/>
            <a:r>
              <a:rPr lang="hr-HR" dirty="0">
                <a:solidFill>
                  <a:schemeClr val="tx1"/>
                </a:solidFill>
              </a:rPr>
              <a:t>– praćenje rada odgojno-obrazovnog radnika tijekom </a:t>
            </a:r>
            <a:r>
              <a:rPr lang="hr-HR" dirty="0" smtClean="0">
                <a:solidFill>
                  <a:srgbClr val="FF0000"/>
                </a:solidFill>
              </a:rPr>
              <a:t>najviše</a:t>
            </a:r>
            <a:r>
              <a:rPr lang="hr-HR" dirty="0" smtClean="0">
                <a:solidFill>
                  <a:schemeClr val="tx1"/>
                </a:solidFill>
              </a:rPr>
              <a:t> dva </a:t>
            </a:r>
            <a:r>
              <a:rPr lang="hr-HR" dirty="0">
                <a:solidFill>
                  <a:schemeClr val="tx1"/>
                </a:solidFill>
              </a:rPr>
              <a:t>sata njegovog neposrednog rada s učenicima ili rada s odgojno-obrazovnim </a:t>
            </a:r>
            <a:r>
              <a:rPr lang="hr-HR" dirty="0" smtClean="0">
                <a:solidFill>
                  <a:schemeClr val="tx1"/>
                </a:solidFill>
              </a:rPr>
              <a:t>radnicima </a:t>
            </a:r>
            <a:r>
              <a:rPr lang="hr-HR" dirty="0" smtClean="0">
                <a:solidFill>
                  <a:srgbClr val="FF0000"/>
                </a:solidFill>
              </a:rPr>
              <a:t>(uživo ili online);</a:t>
            </a:r>
            <a:endParaRPr lang="hr-HR" dirty="0">
              <a:solidFill>
                <a:srgbClr val="FF0000"/>
              </a:solidFill>
            </a:endParaRPr>
          </a:p>
          <a:p>
            <a:pPr fontAlgn="base"/>
            <a:r>
              <a:rPr lang="hr-HR" dirty="0" smtClean="0">
                <a:solidFill>
                  <a:schemeClr val="tx1"/>
                </a:solidFill>
              </a:rPr>
              <a:t>– utvrđivanje potrebnih bodova sukladno kriterijima propisanim člankom 8. ovoga Pravilnika na temelju podataka iz Sustava za praćenje profesionalnog razvoja;</a:t>
            </a:r>
          </a:p>
          <a:p>
            <a:pPr fontAlgn="base"/>
            <a:r>
              <a:rPr lang="hr-HR" dirty="0" smtClean="0"/>
              <a:t>– </a:t>
            </a:r>
            <a:r>
              <a:rPr lang="hr-HR" dirty="0"/>
              <a:t>u slučaju napredovanja učitelja, nastavnika ili odgajatelja, razgovor s učiteljem, nastavnikom ili odgajateljem koji je u postupku napredovanja te ravnateljem;</a:t>
            </a:r>
          </a:p>
          <a:p>
            <a:pPr fontAlgn="base"/>
            <a:r>
              <a:rPr lang="hr-HR" dirty="0"/>
              <a:t>– u slučaju napredovanja stručnog suradnika, razgovor sa stručnim suradnikom koji je u postupku napredovanja te ravnateljem;</a:t>
            </a:r>
          </a:p>
          <a:p>
            <a:pPr fontAlgn="base"/>
            <a:r>
              <a:rPr lang="hr-HR" dirty="0"/>
              <a:t>– u slučaju napredovanja ravnatelja, razgovor s ravnateljem koji je u postupku napredovanja te stručnim suradnikom.</a:t>
            </a:r>
          </a:p>
          <a:p>
            <a:pPr fontAlgn="base"/>
            <a:endParaRPr lang="hr-HR" dirty="0">
              <a:solidFill>
                <a:schemeClr val="tx1"/>
              </a:solidFill>
            </a:endParaRPr>
          </a:p>
        </p:txBody>
      </p:sp>
    </p:spTree>
    <p:extLst>
      <p:ext uri="{BB962C8B-B14F-4D97-AF65-F5344CB8AC3E}">
        <p14:creationId xmlns:p14="http://schemas.microsoft.com/office/powerpoint/2010/main" val="24176884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876424" y="1122363"/>
            <a:ext cx="8791575" cy="332950"/>
          </a:xfrm>
        </p:spPr>
        <p:txBody>
          <a:bodyPr>
            <a:normAutofit fontScale="90000"/>
          </a:bodyPr>
          <a:lstStyle/>
          <a:p>
            <a:endParaRPr lang="hr-HR" dirty="0"/>
          </a:p>
        </p:txBody>
      </p:sp>
      <p:sp>
        <p:nvSpPr>
          <p:cNvPr id="3" name="Podnaslov 2"/>
          <p:cNvSpPr>
            <a:spLocks noGrp="1"/>
          </p:cNvSpPr>
          <p:nvPr>
            <p:ph type="subTitle" idx="1"/>
          </p:nvPr>
        </p:nvSpPr>
        <p:spPr>
          <a:xfrm>
            <a:off x="1876424" y="1867437"/>
            <a:ext cx="8791575" cy="3390363"/>
          </a:xfrm>
        </p:spPr>
        <p:txBody>
          <a:bodyPr/>
          <a:lstStyle/>
          <a:p>
            <a:pPr algn="ctr"/>
            <a:r>
              <a:rPr lang="hr-HR" dirty="0">
                <a:solidFill>
                  <a:schemeClr val="tx1"/>
                </a:solidFill>
              </a:rPr>
              <a:t>Na temelju dokumentacije i obavljenog uvida u stručno--pedagoški rad odgojno-obrazovnog radnika, Agencija u roku od 30 dana od dana obavljenog uvida donosi stručno mišljenje o stručno-pedagoškom radu, kao i o ispunjenosti uvjeta za napredovanje u zvanje, a koje elektroničkim putem dostavlja odgojno-obrazovnom radniku koji je odmah nakon zaprimanja stručnog mišljenja dužan potvrditi primitak istog.</a:t>
            </a:r>
            <a:endParaRPr lang="hr-HR" dirty="0">
              <a:solidFill>
                <a:schemeClr val="tx1"/>
              </a:solidFill>
            </a:endParaRPr>
          </a:p>
        </p:txBody>
      </p:sp>
    </p:spTree>
    <p:extLst>
      <p:ext uri="{BB962C8B-B14F-4D97-AF65-F5344CB8AC3E}">
        <p14:creationId xmlns:p14="http://schemas.microsoft.com/office/powerpoint/2010/main" val="3432257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141413" y="618517"/>
            <a:ext cx="9905998" cy="2549685"/>
          </a:xfrm>
        </p:spPr>
        <p:txBody>
          <a:bodyPr>
            <a:normAutofit/>
          </a:bodyPr>
          <a:lstStyle/>
          <a:p>
            <a:pPr marL="342900" indent="-342900" fontAlgn="base">
              <a:buFont typeface="Wingdings" panose="05000000000000000000" pitchFamily="2" charset="2"/>
              <a:buChar char="§"/>
            </a:pPr>
            <a:r>
              <a:rPr lang="hr-HR" sz="2000" dirty="0" smtClean="0"/>
              <a:t>PRAVILNIK O </a:t>
            </a:r>
            <a:r>
              <a:rPr lang="hr-HR" sz="2000" dirty="0"/>
              <a:t>NAPREDOVANJU UČITELJA, NASTAVNIKA, STRUČNIH SURADNIKA I RAVNATELJA U OSNOVNIM I SREDNJIM ŠKOLAMA I UČENIČKIM </a:t>
            </a:r>
            <a:r>
              <a:rPr lang="hr-HR" sz="2000" dirty="0" smtClean="0"/>
              <a:t>DOMOVIMA</a:t>
            </a:r>
            <a:br>
              <a:rPr lang="hr-HR" sz="2000" dirty="0" smtClean="0"/>
            </a:br>
            <a:r>
              <a:rPr lang="hr-HR" sz="2000" dirty="0"/>
              <a:t/>
            </a:r>
            <a:br>
              <a:rPr lang="hr-HR" sz="2000" dirty="0"/>
            </a:br>
            <a:r>
              <a:rPr lang="hr-HR" sz="2000" dirty="0" smtClean="0"/>
              <a:t>NN 68/2019.</a:t>
            </a:r>
            <a:r>
              <a:rPr lang="hr-HR" sz="2000" dirty="0"/>
              <a:t/>
            </a:r>
            <a:br>
              <a:rPr lang="hr-HR" sz="2000" dirty="0"/>
            </a:br>
            <a:endParaRPr lang="hr-HR" sz="2000" dirty="0"/>
          </a:p>
        </p:txBody>
      </p:sp>
      <p:sp>
        <p:nvSpPr>
          <p:cNvPr id="3" name="Rezervirano mjesto sadržaja 2"/>
          <p:cNvSpPr>
            <a:spLocks noGrp="1"/>
          </p:cNvSpPr>
          <p:nvPr>
            <p:ph idx="1"/>
          </p:nvPr>
        </p:nvSpPr>
        <p:spPr>
          <a:xfrm>
            <a:off x="1141412" y="2472745"/>
            <a:ext cx="9905999" cy="3928056"/>
          </a:xfrm>
        </p:spPr>
        <p:txBody>
          <a:bodyPr>
            <a:normAutofit/>
          </a:bodyPr>
          <a:lstStyle/>
          <a:p>
            <a:pPr>
              <a:buFont typeface="Wingdings" panose="05000000000000000000" pitchFamily="2" charset="2"/>
              <a:buChar char="§"/>
            </a:pPr>
            <a:r>
              <a:rPr lang="hr-HR" sz="2000" dirty="0" smtClean="0"/>
              <a:t>PRAVILNIK O IZMJENAMA PRAVILNIKA O NAPREDOVANJU UČITELJA, NASTAVNIKA, STRUČNIH SURADNIKA I RAVNATELJA U OSNOVNIM I SREDNJIM ŠKOLAMA I UČENIČKIM DOMOVIMA </a:t>
            </a:r>
          </a:p>
          <a:p>
            <a:pPr marL="0" indent="0">
              <a:buNone/>
            </a:pPr>
            <a:r>
              <a:rPr lang="hr-HR" sz="2000" dirty="0" smtClean="0"/>
              <a:t>    NN 60/2020.</a:t>
            </a:r>
            <a:endParaRPr lang="hr-HR" sz="2000" dirty="0"/>
          </a:p>
          <a:p>
            <a:pPr>
              <a:buFont typeface="Wingdings" panose="05000000000000000000" pitchFamily="2" charset="2"/>
              <a:buChar char="§"/>
            </a:pPr>
            <a:r>
              <a:rPr lang="hr-HR" sz="2000" dirty="0" smtClean="0"/>
              <a:t>PRAVILNIK O IZMJENAMA I DOPUNAMA PRAVILNIKA O NAPREDOVANJU UČITELJA, NASTAVNIKA, STRUČNIH SURADNIKA I RAVNATELJA U OSNOVNIM I SREDNJIM ŠKOLAMA I UČENIČKIM DOMOVIMA</a:t>
            </a:r>
          </a:p>
          <a:p>
            <a:pPr marL="0" indent="0">
              <a:buNone/>
            </a:pPr>
            <a:r>
              <a:rPr lang="hr-HR" sz="2000" dirty="0" smtClean="0"/>
              <a:t>    NN 32/2021.</a:t>
            </a:r>
          </a:p>
          <a:p>
            <a:pPr marL="0" indent="0">
              <a:buNone/>
            </a:pPr>
            <a:endParaRPr lang="hr-HR" sz="2000" dirty="0"/>
          </a:p>
        </p:txBody>
      </p:sp>
    </p:spTree>
    <p:extLst>
      <p:ext uri="{BB962C8B-B14F-4D97-AF65-F5344CB8AC3E}">
        <p14:creationId xmlns:p14="http://schemas.microsoft.com/office/powerpoint/2010/main" val="5375053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876424" y="1122363"/>
            <a:ext cx="8791575" cy="719316"/>
          </a:xfrm>
        </p:spPr>
        <p:txBody>
          <a:bodyPr>
            <a:normAutofit/>
          </a:bodyPr>
          <a:lstStyle/>
          <a:p>
            <a:pPr algn="ctr"/>
            <a:r>
              <a:rPr lang="hr-HR" sz="2000" dirty="0" smtClean="0"/>
              <a:t>Donošenje odluke o napredovanju</a:t>
            </a:r>
            <a:endParaRPr lang="hr-HR" sz="2000" dirty="0"/>
          </a:p>
        </p:txBody>
      </p:sp>
      <p:sp>
        <p:nvSpPr>
          <p:cNvPr id="3" name="Podnaslov 2"/>
          <p:cNvSpPr>
            <a:spLocks noGrp="1"/>
          </p:cNvSpPr>
          <p:nvPr>
            <p:ph type="subTitle" idx="1"/>
          </p:nvPr>
        </p:nvSpPr>
        <p:spPr>
          <a:xfrm>
            <a:off x="1876424" y="2112135"/>
            <a:ext cx="8791575" cy="4095482"/>
          </a:xfrm>
        </p:spPr>
        <p:txBody>
          <a:bodyPr>
            <a:normAutofit/>
          </a:bodyPr>
          <a:lstStyle/>
          <a:p>
            <a:pPr algn="ctr"/>
            <a:r>
              <a:rPr lang="hr-HR" dirty="0">
                <a:solidFill>
                  <a:schemeClr val="tx1"/>
                </a:solidFill>
              </a:rPr>
              <a:t>Ravnatelj Agencije u roku od 15 dana od dana zaprimanja mišljenja iz članka 15. stavka 6. ovoga Pravilnika, odnosno u roku od 15 dana od dana proteka roka za izjavljivanje prigovora iz članka 15. stavka 2. ovoga Pravilnika donosi odluku o napredovanju odgojno-obrazovnog radnika u zvanje, odluku o obnovi zvanja ili odluku o odbijanju zahtjeva za napredovanje.</a:t>
            </a:r>
            <a:endParaRPr lang="hr-HR" dirty="0">
              <a:solidFill>
                <a:schemeClr val="tx1"/>
              </a:solidFill>
            </a:endParaRPr>
          </a:p>
        </p:txBody>
      </p:sp>
    </p:spTree>
    <p:extLst>
      <p:ext uri="{BB962C8B-B14F-4D97-AF65-F5344CB8AC3E}">
        <p14:creationId xmlns:p14="http://schemas.microsoft.com/office/powerpoint/2010/main" val="25713379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hr-HR"/>
          </a:p>
        </p:txBody>
      </p:sp>
      <p:sp>
        <p:nvSpPr>
          <p:cNvPr id="3" name="Rezervirano mjesto sadržaja 2"/>
          <p:cNvSpPr>
            <a:spLocks noGrp="1"/>
          </p:cNvSpPr>
          <p:nvPr>
            <p:ph idx="1"/>
          </p:nvPr>
        </p:nvSpPr>
        <p:spPr/>
        <p:txBody>
          <a:bodyPr/>
          <a:lstStyle/>
          <a:p>
            <a:pPr marL="0" indent="0" algn="ctr">
              <a:buNone/>
            </a:pPr>
            <a:r>
              <a:rPr lang="hr-HR" dirty="0" smtClean="0"/>
              <a:t>PRILIKOM RAZMATRANJA ZAHTJEVA ZA NAPREDOVANJE U VIŠE ZVANJE AGENCIJA PO SLUŽBENOJ DUŽNOSTI UTVRĐUJE I ISPUNJENOST UVJETA ZA OBNAVLJANJE ZVANJA U KOJE JE ODGOJNO-OBRAZOVNI RADNIK U TRENUTKU PODNOŠENJA ZAHTJEVA VEĆ IZABRAN.</a:t>
            </a:r>
            <a:endParaRPr lang="hr-HR" dirty="0"/>
          </a:p>
        </p:txBody>
      </p:sp>
    </p:spTree>
    <p:extLst>
      <p:ext uri="{BB962C8B-B14F-4D97-AF65-F5344CB8AC3E}">
        <p14:creationId xmlns:p14="http://schemas.microsoft.com/office/powerpoint/2010/main" val="41141963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876424" y="1122364"/>
            <a:ext cx="8791575" cy="577648"/>
          </a:xfrm>
        </p:spPr>
        <p:txBody>
          <a:bodyPr>
            <a:normAutofit/>
          </a:bodyPr>
          <a:lstStyle/>
          <a:p>
            <a:pPr algn="ctr"/>
            <a:r>
              <a:rPr lang="hr-HR" sz="2000" dirty="0" smtClean="0"/>
              <a:t>Trajanje napredovanja</a:t>
            </a:r>
            <a:endParaRPr lang="hr-HR" sz="2000" dirty="0"/>
          </a:p>
        </p:txBody>
      </p:sp>
      <p:sp>
        <p:nvSpPr>
          <p:cNvPr id="3" name="Podnaslov 2"/>
          <p:cNvSpPr>
            <a:spLocks noGrp="1"/>
          </p:cNvSpPr>
          <p:nvPr>
            <p:ph type="subTitle" idx="1"/>
          </p:nvPr>
        </p:nvSpPr>
        <p:spPr>
          <a:xfrm>
            <a:off x="1876424" y="2099256"/>
            <a:ext cx="8791575" cy="3158544"/>
          </a:xfrm>
        </p:spPr>
        <p:txBody>
          <a:bodyPr>
            <a:normAutofit fontScale="92500"/>
          </a:bodyPr>
          <a:lstStyle/>
          <a:p>
            <a:pPr marL="342900" indent="-342900" algn="ctr">
              <a:buFont typeface="Arial" panose="020B0604020202020204" pitchFamily="34" charset="0"/>
              <a:buChar char="•"/>
            </a:pPr>
            <a:r>
              <a:rPr lang="hr-HR" dirty="0">
                <a:solidFill>
                  <a:schemeClr val="tx1"/>
                </a:solidFill>
              </a:rPr>
              <a:t>Odgojno-obrazovni radnici biraju se u zvanje mentora, savjetnika odnosno izvrsnog savjetnika na rok od pet </a:t>
            </a:r>
            <a:r>
              <a:rPr lang="hr-HR" dirty="0" smtClean="0">
                <a:solidFill>
                  <a:schemeClr val="tx1"/>
                </a:solidFill>
              </a:rPr>
              <a:t>godina</a:t>
            </a:r>
            <a:r>
              <a:rPr lang="hr-HR" dirty="0">
                <a:solidFill>
                  <a:schemeClr val="tx1"/>
                </a:solidFill>
              </a:rPr>
              <a:t>,</a:t>
            </a:r>
            <a:r>
              <a:rPr lang="hr-HR" dirty="0" smtClean="0">
                <a:solidFill>
                  <a:schemeClr val="tx1"/>
                </a:solidFill>
              </a:rPr>
              <a:t> </a:t>
            </a:r>
            <a:r>
              <a:rPr lang="hr-HR" dirty="0" smtClean="0">
                <a:solidFill>
                  <a:schemeClr val="bg1"/>
                </a:solidFill>
              </a:rPr>
              <a:t>a navedena zvanja nisu vezana uz radno mjesto odgojno-obrazovnog radnika</a:t>
            </a:r>
            <a:r>
              <a:rPr lang="hr-HR" dirty="0" smtClean="0"/>
              <a:t>.</a:t>
            </a:r>
            <a:endParaRPr lang="hr-HR" dirty="0" smtClean="0"/>
          </a:p>
          <a:p>
            <a:pPr marL="342900" indent="-342900" algn="ctr">
              <a:buFont typeface="Arial" panose="020B0604020202020204" pitchFamily="34" charset="0"/>
              <a:buChar char="•"/>
            </a:pPr>
            <a:r>
              <a:rPr lang="hr-HR" dirty="0">
                <a:solidFill>
                  <a:schemeClr val="tx1"/>
                </a:solidFill>
              </a:rPr>
              <a:t>Odgojno-obrazovni radnik koji je tri puta za redom izabran u zvanje izvrsnog savjetnika, zvanje izvrsnog savjetnika stječe trajno</a:t>
            </a:r>
            <a:r>
              <a:rPr lang="hr-HR" dirty="0" smtClean="0">
                <a:solidFill>
                  <a:schemeClr val="tx1"/>
                </a:solidFill>
              </a:rPr>
              <a:t>.</a:t>
            </a:r>
          </a:p>
          <a:p>
            <a:pPr marL="342900" indent="-342900" algn="ctr">
              <a:buFont typeface="Arial" panose="020B0604020202020204" pitchFamily="34" charset="0"/>
              <a:buChar char="•"/>
            </a:pPr>
            <a:r>
              <a:rPr lang="hr-HR" dirty="0">
                <a:solidFill>
                  <a:schemeClr val="tx1"/>
                </a:solidFill>
              </a:rPr>
              <a:t>Odgojno-obrazovni radnik koji ima više od </a:t>
            </a:r>
            <a:r>
              <a:rPr lang="hr-HR" dirty="0" smtClean="0">
                <a:solidFill>
                  <a:srgbClr val="FF0000"/>
                </a:solidFill>
              </a:rPr>
              <a:t>30 </a:t>
            </a:r>
            <a:r>
              <a:rPr lang="hr-HR" dirty="0">
                <a:solidFill>
                  <a:schemeClr val="tx1"/>
                </a:solidFill>
              </a:rPr>
              <a:t>godina rada u obrazovanju stečeno zvanje zadržava trajno.</a:t>
            </a:r>
          </a:p>
        </p:txBody>
      </p:sp>
    </p:spTree>
    <p:extLst>
      <p:ext uri="{BB962C8B-B14F-4D97-AF65-F5344CB8AC3E}">
        <p14:creationId xmlns:p14="http://schemas.microsoft.com/office/powerpoint/2010/main" val="2820523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876424" y="1122363"/>
            <a:ext cx="8791575" cy="732195"/>
          </a:xfrm>
        </p:spPr>
        <p:txBody>
          <a:bodyPr>
            <a:normAutofit/>
          </a:bodyPr>
          <a:lstStyle/>
          <a:p>
            <a:pPr algn="ctr"/>
            <a:r>
              <a:rPr lang="hr-HR" sz="2800" dirty="0" smtClean="0"/>
              <a:t>Obnavljanje napredovanja u zvanju</a:t>
            </a:r>
            <a:endParaRPr lang="hr-HR" sz="2800" dirty="0"/>
          </a:p>
        </p:txBody>
      </p:sp>
      <p:sp>
        <p:nvSpPr>
          <p:cNvPr id="3" name="Podnaslov 2"/>
          <p:cNvSpPr>
            <a:spLocks noGrp="1"/>
          </p:cNvSpPr>
          <p:nvPr>
            <p:ph type="subTitle" idx="1"/>
          </p:nvPr>
        </p:nvSpPr>
        <p:spPr>
          <a:xfrm>
            <a:off x="1876424" y="2910624"/>
            <a:ext cx="8791575" cy="2347175"/>
          </a:xfrm>
        </p:spPr>
        <p:txBody>
          <a:bodyPr/>
          <a:lstStyle/>
          <a:p>
            <a:pPr algn="ctr"/>
            <a:r>
              <a:rPr lang="hr-HR" dirty="0" smtClean="0">
                <a:solidFill>
                  <a:schemeClr val="tx1"/>
                </a:solidFill>
              </a:rPr>
              <a:t>Zahtjev treba podnijeti četiri mjeseca  prije isteka vremena na koje je izabran u zvanje</a:t>
            </a:r>
            <a:endParaRPr lang="hr-HR" dirty="0">
              <a:solidFill>
                <a:schemeClr val="tx1"/>
              </a:solidFill>
            </a:endParaRPr>
          </a:p>
        </p:txBody>
      </p:sp>
    </p:spTree>
    <p:extLst>
      <p:ext uri="{BB962C8B-B14F-4D97-AF65-F5344CB8AC3E}">
        <p14:creationId xmlns:p14="http://schemas.microsoft.com/office/powerpoint/2010/main" val="25241994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876424" y="1122363"/>
            <a:ext cx="8791575" cy="667800"/>
          </a:xfrm>
        </p:spPr>
        <p:txBody>
          <a:bodyPr>
            <a:normAutofit/>
          </a:bodyPr>
          <a:lstStyle/>
          <a:p>
            <a:pPr algn="ctr"/>
            <a:r>
              <a:rPr lang="hr-HR" sz="2000" dirty="0"/>
              <a:t>Obveze odgojno-obrazovnih radnika vezane uz napredovanje</a:t>
            </a:r>
          </a:p>
        </p:txBody>
      </p:sp>
      <p:sp>
        <p:nvSpPr>
          <p:cNvPr id="3" name="Podnaslov 2"/>
          <p:cNvSpPr>
            <a:spLocks noGrp="1"/>
          </p:cNvSpPr>
          <p:nvPr>
            <p:ph type="subTitle" idx="1"/>
          </p:nvPr>
        </p:nvSpPr>
        <p:spPr>
          <a:xfrm>
            <a:off x="1876424" y="2163651"/>
            <a:ext cx="8791575" cy="4159876"/>
          </a:xfrm>
        </p:spPr>
        <p:txBody>
          <a:bodyPr>
            <a:normAutofit fontScale="92500" lnSpcReduction="20000"/>
          </a:bodyPr>
          <a:lstStyle/>
          <a:p>
            <a:pPr fontAlgn="base"/>
            <a:r>
              <a:rPr lang="hr-HR" dirty="0">
                <a:solidFill>
                  <a:schemeClr val="tx1"/>
                </a:solidFill>
              </a:rPr>
              <a:t>Odgojno-obrazovni radnik koji je napredovao u zvanje mentora dužan je za vrijeme trajanja zvanja:</a:t>
            </a:r>
          </a:p>
          <a:p>
            <a:pPr fontAlgn="base"/>
            <a:r>
              <a:rPr lang="hr-HR" dirty="0">
                <a:solidFill>
                  <a:schemeClr val="tx1"/>
                </a:solidFill>
              </a:rPr>
              <a:t>– najmanje 3 sata godišnje educirati kolege, studente učiteljskih ili nastavničkih studija, dijeliti primjere dobre prakse, pružati kolegijalnu podršku na školskoj, </a:t>
            </a:r>
            <a:r>
              <a:rPr lang="hr-HR" dirty="0" err="1">
                <a:solidFill>
                  <a:schemeClr val="tx1"/>
                </a:solidFill>
              </a:rPr>
              <a:t>međuškolskoj</a:t>
            </a:r>
            <a:r>
              <a:rPr lang="hr-HR" dirty="0">
                <a:solidFill>
                  <a:schemeClr val="tx1"/>
                </a:solidFill>
              </a:rPr>
              <a:t>, županijskoj, regionalnoj, državnoj ili međunarodnoj razini (uživo ili online)</a:t>
            </a:r>
          </a:p>
          <a:p>
            <a:pPr fontAlgn="base"/>
            <a:r>
              <a:rPr lang="hr-HR" dirty="0" smtClean="0">
                <a:solidFill>
                  <a:schemeClr val="tx1"/>
                </a:solidFill>
              </a:rPr>
              <a:t>– </a:t>
            </a:r>
            <a:r>
              <a:rPr lang="hr-HR" dirty="0">
                <a:solidFill>
                  <a:schemeClr val="tx1"/>
                </a:solidFill>
              </a:rPr>
              <a:t>sudjelovati u najmanje jednom projektu na školskoj, županijskoj, državnoj ili međunarodnoj razini godišnje</a:t>
            </a:r>
          </a:p>
          <a:p>
            <a:pPr fontAlgn="base"/>
            <a:r>
              <a:rPr lang="hr-HR" dirty="0">
                <a:solidFill>
                  <a:schemeClr val="tx1"/>
                </a:solidFill>
              </a:rPr>
              <a:t>– objaviti najmanje jedan javno i besplatno dostupan </a:t>
            </a:r>
            <a:r>
              <a:rPr lang="hr-HR" dirty="0" smtClean="0">
                <a:solidFill>
                  <a:schemeClr val="tx1"/>
                </a:solidFill>
              </a:rPr>
              <a:t> </a:t>
            </a:r>
            <a:r>
              <a:rPr lang="hr-HR" dirty="0">
                <a:solidFill>
                  <a:schemeClr val="tx1"/>
                </a:solidFill>
              </a:rPr>
              <a:t>obrazovni sadržaja ili stručni članak</a:t>
            </a:r>
          </a:p>
          <a:p>
            <a:pPr fontAlgn="base"/>
            <a:r>
              <a:rPr lang="hr-HR" dirty="0">
                <a:solidFill>
                  <a:schemeClr val="tx1"/>
                </a:solidFill>
              </a:rPr>
              <a:t>– prihvatiti mentorstvo pripravnicima i studentima ukoliko isto od njega bude zatraženo.</a:t>
            </a:r>
          </a:p>
          <a:p>
            <a:endParaRPr lang="hr-HR" dirty="0"/>
          </a:p>
        </p:txBody>
      </p:sp>
    </p:spTree>
    <p:extLst>
      <p:ext uri="{BB962C8B-B14F-4D97-AF65-F5344CB8AC3E}">
        <p14:creationId xmlns:p14="http://schemas.microsoft.com/office/powerpoint/2010/main" val="21802272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flipV="1">
            <a:off x="1876424" y="1076644"/>
            <a:ext cx="8791575" cy="45719"/>
          </a:xfrm>
        </p:spPr>
        <p:txBody>
          <a:bodyPr>
            <a:normAutofit fontScale="90000"/>
          </a:bodyPr>
          <a:lstStyle/>
          <a:p>
            <a:endParaRPr lang="hr-HR" dirty="0"/>
          </a:p>
        </p:txBody>
      </p:sp>
      <p:sp>
        <p:nvSpPr>
          <p:cNvPr id="3" name="Podnaslov 2"/>
          <p:cNvSpPr>
            <a:spLocks noGrp="1"/>
          </p:cNvSpPr>
          <p:nvPr>
            <p:ph type="subTitle" idx="1"/>
          </p:nvPr>
        </p:nvSpPr>
        <p:spPr>
          <a:xfrm>
            <a:off x="1876424" y="1545465"/>
            <a:ext cx="8791575" cy="4559121"/>
          </a:xfrm>
        </p:spPr>
        <p:txBody>
          <a:bodyPr>
            <a:normAutofit fontScale="92500" lnSpcReduction="10000"/>
          </a:bodyPr>
          <a:lstStyle/>
          <a:p>
            <a:pPr fontAlgn="base"/>
            <a:r>
              <a:rPr lang="hr-HR" dirty="0">
                <a:solidFill>
                  <a:schemeClr val="tx1"/>
                </a:solidFill>
              </a:rPr>
              <a:t>Odgojno-obrazovni radnik koji je napredovao u zvanje savjetnika dužan je za vrijeme trajanja zvanja:</a:t>
            </a:r>
          </a:p>
          <a:p>
            <a:pPr fontAlgn="base"/>
            <a:r>
              <a:rPr lang="hr-HR" dirty="0">
                <a:solidFill>
                  <a:schemeClr val="tx1"/>
                </a:solidFill>
              </a:rPr>
              <a:t>– najmanje 5 sati godišnje educirati kolege, studente učiteljskih ili nastavničkih studija, dijeliti primjere dobre prakse, pružati kolegijalnu podršku na školskoj, </a:t>
            </a:r>
            <a:r>
              <a:rPr lang="hr-HR" dirty="0" err="1">
                <a:solidFill>
                  <a:schemeClr val="tx1"/>
                </a:solidFill>
              </a:rPr>
              <a:t>međuškolskoj</a:t>
            </a:r>
            <a:r>
              <a:rPr lang="hr-HR" dirty="0">
                <a:solidFill>
                  <a:schemeClr val="tx1"/>
                </a:solidFill>
              </a:rPr>
              <a:t>, županijskoj, regionalnoj, državnoj ili međunarodnoj razini (uživo ili online).</a:t>
            </a:r>
          </a:p>
          <a:p>
            <a:pPr fontAlgn="base"/>
            <a:r>
              <a:rPr lang="hr-HR" dirty="0" smtClean="0">
                <a:solidFill>
                  <a:schemeClr val="tx1"/>
                </a:solidFill>
              </a:rPr>
              <a:t>– </a:t>
            </a:r>
            <a:r>
              <a:rPr lang="hr-HR" dirty="0">
                <a:solidFill>
                  <a:schemeClr val="tx1"/>
                </a:solidFill>
              </a:rPr>
              <a:t>sudjelovati u najmanje jednom projektu na školskoj, županijskoj, državnoj ili međunarodnoj razini godišnje</a:t>
            </a:r>
          </a:p>
          <a:p>
            <a:pPr fontAlgn="base"/>
            <a:r>
              <a:rPr lang="hr-HR" dirty="0">
                <a:solidFill>
                  <a:schemeClr val="tx1"/>
                </a:solidFill>
              </a:rPr>
              <a:t>– objaviti najmanje dva javno i besplatno </a:t>
            </a:r>
            <a:r>
              <a:rPr lang="hr-HR" dirty="0" smtClean="0">
                <a:solidFill>
                  <a:schemeClr val="tx1"/>
                </a:solidFill>
              </a:rPr>
              <a:t>dostupna </a:t>
            </a:r>
            <a:r>
              <a:rPr lang="hr-HR" dirty="0">
                <a:solidFill>
                  <a:schemeClr val="tx1"/>
                </a:solidFill>
              </a:rPr>
              <a:t>obrazovna sadržaja ili stručna članka</a:t>
            </a:r>
          </a:p>
          <a:p>
            <a:pPr fontAlgn="base"/>
            <a:r>
              <a:rPr lang="hr-HR" dirty="0">
                <a:solidFill>
                  <a:schemeClr val="tx1"/>
                </a:solidFill>
              </a:rPr>
              <a:t>– prihvatiti mentorstvo pripravnicima i studentima ukoliko isto od njega bude zatraženo.</a:t>
            </a:r>
          </a:p>
          <a:p>
            <a:endParaRPr lang="hr-HR" dirty="0"/>
          </a:p>
        </p:txBody>
      </p:sp>
    </p:spTree>
    <p:extLst>
      <p:ext uri="{BB962C8B-B14F-4D97-AF65-F5344CB8AC3E}">
        <p14:creationId xmlns:p14="http://schemas.microsoft.com/office/powerpoint/2010/main" val="7306834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876424" y="1122363"/>
            <a:ext cx="8791575" cy="332950"/>
          </a:xfrm>
        </p:spPr>
        <p:txBody>
          <a:bodyPr>
            <a:normAutofit fontScale="90000"/>
          </a:bodyPr>
          <a:lstStyle/>
          <a:p>
            <a:endParaRPr lang="hr-HR" dirty="0"/>
          </a:p>
        </p:txBody>
      </p:sp>
      <p:sp>
        <p:nvSpPr>
          <p:cNvPr id="3" name="Podnaslov 2"/>
          <p:cNvSpPr>
            <a:spLocks noGrp="1"/>
          </p:cNvSpPr>
          <p:nvPr>
            <p:ph type="subTitle" idx="1"/>
          </p:nvPr>
        </p:nvSpPr>
        <p:spPr>
          <a:xfrm>
            <a:off x="1876424" y="1790163"/>
            <a:ext cx="8791575" cy="4301544"/>
          </a:xfrm>
        </p:spPr>
        <p:txBody>
          <a:bodyPr>
            <a:normAutofit fontScale="92500" lnSpcReduction="20000"/>
          </a:bodyPr>
          <a:lstStyle/>
          <a:p>
            <a:pPr fontAlgn="base"/>
            <a:r>
              <a:rPr lang="hr-HR" dirty="0">
                <a:solidFill>
                  <a:schemeClr val="tx1"/>
                </a:solidFill>
              </a:rPr>
              <a:t>Odgojno-obrazovni radnik koji je napredovao u zvanje izvrsnog savjetnika dužan je za vrijeme trajanja zvanja:</a:t>
            </a:r>
          </a:p>
          <a:p>
            <a:pPr fontAlgn="base"/>
            <a:r>
              <a:rPr lang="hr-HR" dirty="0">
                <a:solidFill>
                  <a:schemeClr val="tx1"/>
                </a:solidFill>
              </a:rPr>
              <a:t>– najmanje 7 sati godišnje educirati kolege, studente učiteljskih ili nastavničkih studija, dijeliti primjere dobre prakse, pružati kolegijalnu podršku na školskoj, </a:t>
            </a:r>
            <a:r>
              <a:rPr lang="hr-HR" dirty="0" err="1">
                <a:solidFill>
                  <a:schemeClr val="tx1"/>
                </a:solidFill>
              </a:rPr>
              <a:t>međuškolskoj</a:t>
            </a:r>
            <a:r>
              <a:rPr lang="hr-HR" dirty="0">
                <a:solidFill>
                  <a:schemeClr val="tx1"/>
                </a:solidFill>
              </a:rPr>
              <a:t>, županijskoj, regionalnoj, državnoj ili međunarodnoj razini (uživo ili online).</a:t>
            </a:r>
          </a:p>
          <a:p>
            <a:pPr fontAlgn="base"/>
            <a:r>
              <a:rPr lang="hr-HR" dirty="0" smtClean="0">
                <a:solidFill>
                  <a:schemeClr val="tx1"/>
                </a:solidFill>
              </a:rPr>
              <a:t>– </a:t>
            </a:r>
            <a:r>
              <a:rPr lang="hr-HR" dirty="0">
                <a:solidFill>
                  <a:schemeClr val="tx1"/>
                </a:solidFill>
              </a:rPr>
              <a:t>sudjelovati u najmanje jednom projektu na školskoj, županijskoj, državnoj ili međunarodnoj razini godišnje</a:t>
            </a:r>
          </a:p>
          <a:p>
            <a:pPr fontAlgn="base"/>
            <a:r>
              <a:rPr lang="hr-HR" dirty="0">
                <a:solidFill>
                  <a:schemeClr val="tx1"/>
                </a:solidFill>
              </a:rPr>
              <a:t>– objaviti najmanje tri javno i besplatno dostupna </a:t>
            </a:r>
            <a:r>
              <a:rPr lang="hr-HR" dirty="0" smtClean="0">
                <a:solidFill>
                  <a:schemeClr val="tx1"/>
                </a:solidFill>
              </a:rPr>
              <a:t>obrazovna </a:t>
            </a:r>
            <a:r>
              <a:rPr lang="hr-HR" dirty="0">
                <a:solidFill>
                  <a:schemeClr val="tx1"/>
                </a:solidFill>
              </a:rPr>
              <a:t>sadržaja ili stručna članka</a:t>
            </a:r>
          </a:p>
          <a:p>
            <a:pPr fontAlgn="base"/>
            <a:r>
              <a:rPr lang="hr-HR" dirty="0">
                <a:solidFill>
                  <a:schemeClr val="tx1"/>
                </a:solidFill>
              </a:rPr>
              <a:t>– prihvatiti mentorstvo pripravnicima i studentima ukoliko isto od njega bude zatraženo.</a:t>
            </a:r>
          </a:p>
          <a:p>
            <a:endParaRPr lang="hr-HR" dirty="0"/>
          </a:p>
        </p:txBody>
      </p:sp>
    </p:spTree>
    <p:extLst>
      <p:ext uri="{BB962C8B-B14F-4D97-AF65-F5344CB8AC3E}">
        <p14:creationId xmlns:p14="http://schemas.microsoft.com/office/powerpoint/2010/main" val="22785200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876424" y="1122364"/>
            <a:ext cx="8791575" cy="539012"/>
          </a:xfrm>
        </p:spPr>
        <p:txBody>
          <a:bodyPr>
            <a:normAutofit/>
          </a:bodyPr>
          <a:lstStyle/>
          <a:p>
            <a:pPr algn="ctr"/>
            <a:r>
              <a:rPr lang="hr-HR" sz="2000" dirty="0" smtClean="0"/>
              <a:t>Prijelazne i završne odredbe</a:t>
            </a:r>
            <a:endParaRPr lang="hr-HR" sz="2000" dirty="0"/>
          </a:p>
        </p:txBody>
      </p:sp>
      <p:sp>
        <p:nvSpPr>
          <p:cNvPr id="3" name="Podnaslov 2"/>
          <p:cNvSpPr>
            <a:spLocks noGrp="1"/>
          </p:cNvSpPr>
          <p:nvPr>
            <p:ph type="subTitle" idx="1"/>
          </p:nvPr>
        </p:nvSpPr>
        <p:spPr>
          <a:xfrm>
            <a:off x="1876424" y="1867437"/>
            <a:ext cx="8791575" cy="4378817"/>
          </a:xfrm>
        </p:spPr>
        <p:txBody>
          <a:bodyPr>
            <a:normAutofit/>
          </a:bodyPr>
          <a:lstStyle/>
          <a:p>
            <a:pPr algn="ctr" fontAlgn="base"/>
            <a:r>
              <a:rPr lang="hr-HR" dirty="0">
                <a:solidFill>
                  <a:schemeClr val="tx1"/>
                </a:solidFill>
              </a:rPr>
              <a:t>Ravnatelj koji u trenutku stupanja na snagu ovoga Pravilnika ima 15 godina radnog iskustva na poslovima ravnatelja školske ustanove, a koji je tijekom posljednjih pet godina prikupio najmanje 60 bodova iz najmanje četiri kategorije sukladno članku 8. Pravilnika, može napredovati u zvanje savjetnika bez ispunjenog uvjeta iz članka 6. stavka 4. podstavka 3. i 4. Pravilnika</a:t>
            </a:r>
            <a:r>
              <a:rPr lang="hr-HR" dirty="0" smtClean="0">
                <a:solidFill>
                  <a:schemeClr val="tx1"/>
                </a:solidFill>
              </a:rPr>
              <a:t>.</a:t>
            </a:r>
          </a:p>
          <a:p>
            <a:pPr algn="ctr" fontAlgn="base"/>
            <a:endParaRPr lang="hr-HR" dirty="0">
              <a:solidFill>
                <a:schemeClr val="tx1"/>
              </a:solidFill>
            </a:endParaRPr>
          </a:p>
          <a:p>
            <a:pPr algn="ctr" fontAlgn="base"/>
            <a:r>
              <a:rPr lang="hr-HR" dirty="0" smtClean="0">
                <a:solidFill>
                  <a:schemeClr val="tx1"/>
                </a:solidFill>
              </a:rPr>
              <a:t>Osoba </a:t>
            </a:r>
            <a:r>
              <a:rPr lang="hr-HR" dirty="0">
                <a:solidFill>
                  <a:schemeClr val="tx1"/>
                </a:solidFill>
              </a:rPr>
              <a:t>iz stavka 1. ovoga članka može podnijeti zahtjev za napredovanje u roku od 12 mjeseci od dana stupanja na snagu ovoga Pravilnika.</a:t>
            </a:r>
          </a:p>
          <a:p>
            <a:endParaRPr lang="hr-HR" dirty="0"/>
          </a:p>
        </p:txBody>
      </p:sp>
    </p:spTree>
    <p:extLst>
      <p:ext uri="{BB962C8B-B14F-4D97-AF65-F5344CB8AC3E}">
        <p14:creationId xmlns:p14="http://schemas.microsoft.com/office/powerpoint/2010/main" val="37205154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141413" y="3129566"/>
            <a:ext cx="9905998" cy="1455312"/>
          </a:xfrm>
        </p:spPr>
        <p:txBody>
          <a:bodyPr/>
          <a:lstStyle/>
          <a:p>
            <a:pPr algn="ctr"/>
            <a:r>
              <a:rPr lang="hr-HR" dirty="0" smtClean="0"/>
              <a:t>Zahvaljujem na pažnji!</a:t>
            </a:r>
            <a:endParaRPr lang="hr-HR" dirty="0"/>
          </a:p>
        </p:txBody>
      </p:sp>
    </p:spTree>
    <p:extLst>
      <p:ext uri="{BB962C8B-B14F-4D97-AF65-F5344CB8AC3E}">
        <p14:creationId xmlns:p14="http://schemas.microsoft.com/office/powerpoint/2010/main" val="1770492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876424" y="1122363"/>
            <a:ext cx="8791575" cy="1427654"/>
          </a:xfrm>
        </p:spPr>
        <p:txBody>
          <a:bodyPr>
            <a:normAutofit/>
          </a:bodyPr>
          <a:lstStyle/>
          <a:p>
            <a:pPr fontAlgn="base"/>
            <a:r>
              <a:rPr lang="hr-HR" sz="2000" b="1" dirty="0" smtClean="0"/>
              <a:t>PRAVILNIK O IZMJENAMA I DOPUNAMA PRAVILNIKA</a:t>
            </a:r>
            <a:r>
              <a:rPr lang="hr-HR" sz="2000" b="1" dirty="0"/>
              <a:t> </a:t>
            </a:r>
            <a:r>
              <a:rPr lang="hr-HR" sz="2000" b="1" dirty="0" smtClean="0"/>
              <a:t>O </a:t>
            </a:r>
            <a:r>
              <a:rPr lang="hr-HR" sz="2000" b="1" dirty="0"/>
              <a:t>NAPREDOVANJU UČITELJA, NASTAVNIKA, STRUČNIH SURADNIKA I RAVNATELJA U OSNOVNIM I SREDNJIM ŠKOLAMA I UČENIČKIM DOMOVIMA</a:t>
            </a:r>
            <a:br>
              <a:rPr lang="hr-HR" sz="2000" b="1" dirty="0"/>
            </a:br>
            <a:endParaRPr lang="hr-HR" sz="2000" dirty="0">
              <a:latin typeface="Times New Roman" panose="02020603050405020304" pitchFamily="18" charset="0"/>
              <a:cs typeface="Times New Roman" panose="02020603050405020304" pitchFamily="18" charset="0"/>
            </a:endParaRPr>
          </a:p>
        </p:txBody>
      </p:sp>
      <p:sp>
        <p:nvSpPr>
          <p:cNvPr id="3" name="Podnaslov 2"/>
          <p:cNvSpPr>
            <a:spLocks noGrp="1"/>
          </p:cNvSpPr>
          <p:nvPr>
            <p:ph type="subTitle" idx="1"/>
          </p:nvPr>
        </p:nvSpPr>
        <p:spPr/>
        <p:txBody>
          <a:bodyPr>
            <a:normAutofit fontScale="92500"/>
          </a:bodyPr>
          <a:lstStyle/>
          <a:p>
            <a:r>
              <a:rPr lang="hr-HR" dirty="0" smtClean="0">
                <a:solidFill>
                  <a:schemeClr val="tx1"/>
                </a:solidFill>
              </a:rPr>
              <a:t>NN 32/2021.</a:t>
            </a:r>
          </a:p>
          <a:p>
            <a:r>
              <a:rPr lang="hr-HR" dirty="0" smtClean="0">
                <a:solidFill>
                  <a:schemeClr val="tx1"/>
                </a:solidFill>
              </a:rPr>
              <a:t>Objavljen 31. </a:t>
            </a:r>
            <a:r>
              <a:rPr lang="hr-HR" dirty="0">
                <a:solidFill>
                  <a:schemeClr val="tx1"/>
                </a:solidFill>
              </a:rPr>
              <a:t>3</a:t>
            </a:r>
            <a:r>
              <a:rPr lang="hr-HR" dirty="0" smtClean="0">
                <a:solidFill>
                  <a:schemeClr val="tx1"/>
                </a:solidFill>
              </a:rPr>
              <a:t>. 2021. godine  </a:t>
            </a:r>
          </a:p>
          <a:p>
            <a:r>
              <a:rPr lang="hr-HR" dirty="0" smtClean="0">
                <a:solidFill>
                  <a:schemeClr val="tx1"/>
                </a:solidFill>
              </a:rPr>
              <a:t>stupa na snagu osam dana od dana objavljivanja u narodnim novinama</a:t>
            </a:r>
            <a:endParaRPr lang="hr-HR" dirty="0">
              <a:solidFill>
                <a:schemeClr val="tx1"/>
              </a:solidFill>
            </a:endParaRPr>
          </a:p>
        </p:txBody>
      </p:sp>
    </p:spTree>
    <p:extLst>
      <p:ext uri="{BB962C8B-B14F-4D97-AF65-F5344CB8AC3E}">
        <p14:creationId xmlns:p14="http://schemas.microsoft.com/office/powerpoint/2010/main" val="2956694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876424" y="1122363"/>
            <a:ext cx="8791575" cy="1144319"/>
          </a:xfrm>
        </p:spPr>
        <p:txBody>
          <a:bodyPr>
            <a:normAutofit/>
          </a:bodyPr>
          <a:lstStyle/>
          <a:p>
            <a:r>
              <a:rPr lang="hr-HR" sz="2000" dirty="0" smtClean="0"/>
              <a:t>Članak 4. </a:t>
            </a:r>
            <a:endParaRPr lang="hr-HR" sz="2000" dirty="0"/>
          </a:p>
        </p:txBody>
      </p:sp>
      <p:sp>
        <p:nvSpPr>
          <p:cNvPr id="3" name="Podnaslov 2"/>
          <p:cNvSpPr>
            <a:spLocks noGrp="1"/>
          </p:cNvSpPr>
          <p:nvPr>
            <p:ph type="subTitle" idx="1"/>
          </p:nvPr>
        </p:nvSpPr>
        <p:spPr>
          <a:xfrm>
            <a:off x="1876424" y="2356834"/>
            <a:ext cx="8791575" cy="2900966"/>
          </a:xfrm>
        </p:spPr>
        <p:txBody>
          <a:bodyPr>
            <a:normAutofit/>
          </a:bodyPr>
          <a:lstStyle/>
          <a:p>
            <a:pPr fontAlgn="base"/>
            <a:r>
              <a:rPr lang="hr-HR" dirty="0">
                <a:solidFill>
                  <a:schemeClr val="tx1"/>
                </a:solidFill>
              </a:rPr>
              <a:t>Učitelji, nastavnici, stručni suradnici i </a:t>
            </a:r>
            <a:r>
              <a:rPr lang="hr-HR" dirty="0" smtClean="0">
                <a:solidFill>
                  <a:schemeClr val="tx1"/>
                </a:solidFill>
              </a:rPr>
              <a:t>ravnatelji… </a:t>
            </a:r>
          </a:p>
          <a:p>
            <a:pPr fontAlgn="base"/>
            <a:r>
              <a:rPr lang="hr-HR" dirty="0" smtClean="0">
                <a:solidFill>
                  <a:schemeClr val="tx1"/>
                </a:solidFill>
              </a:rPr>
              <a:t>mogu </a:t>
            </a:r>
            <a:r>
              <a:rPr lang="hr-HR" dirty="0">
                <a:solidFill>
                  <a:schemeClr val="tx1"/>
                </a:solidFill>
              </a:rPr>
              <a:t>napredovati u zvanja:</a:t>
            </a:r>
          </a:p>
          <a:p>
            <a:pPr fontAlgn="base"/>
            <a:r>
              <a:rPr lang="hr-HR" dirty="0">
                <a:solidFill>
                  <a:schemeClr val="tx1"/>
                </a:solidFill>
              </a:rPr>
              <a:t>1. mentor</a:t>
            </a:r>
          </a:p>
          <a:p>
            <a:pPr fontAlgn="base"/>
            <a:r>
              <a:rPr lang="hr-HR" dirty="0">
                <a:solidFill>
                  <a:schemeClr val="tx1"/>
                </a:solidFill>
              </a:rPr>
              <a:t>2. savjetnik</a:t>
            </a:r>
          </a:p>
          <a:p>
            <a:pPr fontAlgn="base"/>
            <a:r>
              <a:rPr lang="hr-HR" dirty="0">
                <a:solidFill>
                  <a:schemeClr val="tx1"/>
                </a:solidFill>
              </a:rPr>
              <a:t>3. izvrstan savjetnik.</a:t>
            </a:r>
          </a:p>
          <a:p>
            <a:endParaRPr lang="hr-HR" dirty="0"/>
          </a:p>
        </p:txBody>
      </p:sp>
    </p:spTree>
    <p:extLst>
      <p:ext uri="{BB962C8B-B14F-4D97-AF65-F5344CB8AC3E}">
        <p14:creationId xmlns:p14="http://schemas.microsoft.com/office/powerpoint/2010/main" val="182213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876424" y="1122363"/>
            <a:ext cx="8791575" cy="783710"/>
          </a:xfrm>
        </p:spPr>
        <p:txBody>
          <a:bodyPr>
            <a:normAutofit/>
          </a:bodyPr>
          <a:lstStyle/>
          <a:p>
            <a:pPr algn="ctr"/>
            <a:r>
              <a:rPr lang="hr-HR" sz="2000" dirty="0" smtClean="0"/>
              <a:t>Uvjeti za napredovanje</a:t>
            </a:r>
            <a:br>
              <a:rPr lang="hr-HR" sz="2000" dirty="0" smtClean="0"/>
            </a:br>
            <a:r>
              <a:rPr lang="hr-HR" sz="2000" dirty="0" smtClean="0"/>
              <a:t>Mentor</a:t>
            </a:r>
            <a:endParaRPr lang="hr-HR" sz="2000" dirty="0"/>
          </a:p>
        </p:txBody>
      </p:sp>
      <p:sp>
        <p:nvSpPr>
          <p:cNvPr id="3" name="Podnaslov 2"/>
          <p:cNvSpPr>
            <a:spLocks noGrp="1"/>
          </p:cNvSpPr>
          <p:nvPr>
            <p:ph type="subTitle" idx="1"/>
          </p:nvPr>
        </p:nvSpPr>
        <p:spPr>
          <a:xfrm>
            <a:off x="1876424" y="2228045"/>
            <a:ext cx="8791575" cy="3631842"/>
          </a:xfrm>
        </p:spPr>
        <p:txBody>
          <a:bodyPr/>
          <a:lstStyle/>
          <a:p>
            <a:pPr fontAlgn="base"/>
            <a:r>
              <a:rPr lang="hr-HR" dirty="0">
                <a:solidFill>
                  <a:schemeClr val="tx1"/>
                </a:solidFill>
              </a:rPr>
              <a:t>–</a:t>
            </a:r>
            <a:r>
              <a:rPr lang="hr-HR" dirty="0"/>
              <a:t> </a:t>
            </a:r>
            <a:r>
              <a:rPr lang="hr-HR" dirty="0">
                <a:solidFill>
                  <a:schemeClr val="tx1"/>
                </a:solidFill>
              </a:rPr>
              <a:t>položen stručni ispit</a:t>
            </a:r>
          </a:p>
          <a:p>
            <a:pPr fontAlgn="base"/>
            <a:r>
              <a:rPr lang="hr-HR" dirty="0">
                <a:solidFill>
                  <a:schemeClr val="tx1"/>
                </a:solidFill>
              </a:rPr>
              <a:t>– </a:t>
            </a:r>
            <a:r>
              <a:rPr lang="hr-HR" dirty="0">
                <a:solidFill>
                  <a:srgbClr val="FF0000"/>
                </a:solidFill>
              </a:rPr>
              <a:t>najmanje pet godina rada u obavljanju poslova </a:t>
            </a:r>
            <a:r>
              <a:rPr lang="hr-HR" dirty="0" smtClean="0">
                <a:solidFill>
                  <a:srgbClr val="FF0000"/>
                </a:solidFill>
              </a:rPr>
              <a:t> </a:t>
            </a:r>
            <a:r>
              <a:rPr lang="hr-HR" dirty="0" err="1" smtClean="0">
                <a:solidFill>
                  <a:srgbClr val="FF0000"/>
                </a:solidFill>
              </a:rPr>
              <a:t>rAVNATELJA</a:t>
            </a:r>
            <a:r>
              <a:rPr lang="hr-HR" dirty="0" smtClean="0">
                <a:solidFill>
                  <a:srgbClr val="FF0000"/>
                </a:solidFill>
              </a:rPr>
              <a:t>  </a:t>
            </a:r>
            <a:r>
              <a:rPr lang="hr-HR" dirty="0">
                <a:solidFill>
                  <a:srgbClr val="FF0000"/>
                </a:solidFill>
              </a:rPr>
              <a:t>u školskim ustanovama</a:t>
            </a:r>
            <a:r>
              <a:rPr lang="hr-HR" dirty="0">
                <a:solidFill>
                  <a:schemeClr val="tx1"/>
                </a:solidFill>
              </a:rPr>
              <a:t>;</a:t>
            </a:r>
          </a:p>
          <a:p>
            <a:pPr fontAlgn="base"/>
            <a:r>
              <a:rPr lang="hr-HR" dirty="0">
                <a:solidFill>
                  <a:schemeClr val="tx1"/>
                </a:solidFill>
              </a:rPr>
              <a:t>– kontinuirani profesionalni razvoj u trajanju od najmanje 100 sati u posljednjih pet godina;</a:t>
            </a:r>
          </a:p>
          <a:p>
            <a:pPr fontAlgn="base"/>
            <a:r>
              <a:rPr lang="hr-HR" dirty="0">
                <a:solidFill>
                  <a:schemeClr val="tx1"/>
                </a:solidFill>
              </a:rPr>
              <a:t>– izvršene sve obveze vezane uz zvanje propisane ovim Pravilnikom, osim u slučaju prvog napredovanja.</a:t>
            </a:r>
          </a:p>
          <a:p>
            <a:endParaRPr lang="hr-HR" dirty="0"/>
          </a:p>
        </p:txBody>
      </p:sp>
    </p:spTree>
    <p:extLst>
      <p:ext uri="{BB962C8B-B14F-4D97-AF65-F5344CB8AC3E}">
        <p14:creationId xmlns:p14="http://schemas.microsoft.com/office/powerpoint/2010/main" val="169567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876424" y="1122363"/>
            <a:ext cx="8791575" cy="191282"/>
          </a:xfrm>
        </p:spPr>
        <p:txBody>
          <a:bodyPr>
            <a:normAutofit fontScale="90000"/>
          </a:bodyPr>
          <a:lstStyle/>
          <a:p>
            <a:endParaRPr lang="hr-HR" dirty="0"/>
          </a:p>
        </p:txBody>
      </p:sp>
      <p:sp>
        <p:nvSpPr>
          <p:cNvPr id="3" name="Podnaslov 2"/>
          <p:cNvSpPr>
            <a:spLocks noGrp="1"/>
          </p:cNvSpPr>
          <p:nvPr>
            <p:ph type="subTitle" idx="1"/>
          </p:nvPr>
        </p:nvSpPr>
        <p:spPr>
          <a:xfrm>
            <a:off x="1979455" y="2228045"/>
            <a:ext cx="8791575" cy="3107028"/>
          </a:xfrm>
        </p:spPr>
        <p:txBody>
          <a:bodyPr>
            <a:normAutofit/>
          </a:bodyPr>
          <a:lstStyle/>
          <a:p>
            <a:pPr fontAlgn="base"/>
            <a:endParaRPr lang="hr-HR" dirty="0"/>
          </a:p>
          <a:p>
            <a:pPr fontAlgn="base"/>
            <a:r>
              <a:rPr lang="hr-HR" dirty="0">
                <a:solidFill>
                  <a:schemeClr val="tx1"/>
                </a:solidFill>
              </a:rPr>
              <a:t>– najmanje 20 bodova prikupljenih iz minimalno tri kategorije, među kojima je obvezna kategorija »Unaprjeđivanje rada škole«, sukladno članku 8. ovoga Pravilnika.</a:t>
            </a:r>
          </a:p>
          <a:p>
            <a:endParaRPr lang="hr-HR" dirty="0"/>
          </a:p>
        </p:txBody>
      </p:sp>
    </p:spTree>
    <p:extLst>
      <p:ext uri="{BB962C8B-B14F-4D97-AF65-F5344CB8AC3E}">
        <p14:creationId xmlns:p14="http://schemas.microsoft.com/office/powerpoint/2010/main" val="822453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876424" y="1122364"/>
            <a:ext cx="8791575" cy="757952"/>
          </a:xfrm>
        </p:spPr>
        <p:txBody>
          <a:bodyPr>
            <a:normAutofit/>
          </a:bodyPr>
          <a:lstStyle/>
          <a:p>
            <a:pPr algn="ctr"/>
            <a:r>
              <a:rPr lang="hr-HR" sz="2000" dirty="0"/>
              <a:t>Uvjeti za napredovanje</a:t>
            </a:r>
            <a:br>
              <a:rPr lang="hr-HR" sz="2000" dirty="0"/>
            </a:br>
            <a:r>
              <a:rPr lang="hr-HR" sz="2000" dirty="0" smtClean="0"/>
              <a:t>savjetnik</a:t>
            </a:r>
            <a:endParaRPr lang="hr-HR" sz="2000" dirty="0"/>
          </a:p>
        </p:txBody>
      </p:sp>
      <p:sp>
        <p:nvSpPr>
          <p:cNvPr id="3" name="Podnaslov 2"/>
          <p:cNvSpPr>
            <a:spLocks noGrp="1"/>
          </p:cNvSpPr>
          <p:nvPr>
            <p:ph type="subTitle" idx="1"/>
          </p:nvPr>
        </p:nvSpPr>
        <p:spPr>
          <a:xfrm>
            <a:off x="1876424" y="2305318"/>
            <a:ext cx="8791575" cy="3709116"/>
          </a:xfrm>
        </p:spPr>
        <p:txBody>
          <a:bodyPr>
            <a:normAutofit/>
          </a:bodyPr>
          <a:lstStyle/>
          <a:p>
            <a:pPr fontAlgn="base"/>
            <a:r>
              <a:rPr lang="hr-HR" dirty="0">
                <a:solidFill>
                  <a:schemeClr val="tx1"/>
                </a:solidFill>
              </a:rPr>
              <a:t>– položen stručni ispit</a:t>
            </a:r>
          </a:p>
          <a:p>
            <a:pPr fontAlgn="base"/>
            <a:r>
              <a:rPr lang="hr-HR" dirty="0" smtClean="0">
                <a:solidFill>
                  <a:schemeClr val="tx1"/>
                </a:solidFill>
              </a:rPr>
              <a:t>– </a:t>
            </a:r>
            <a:r>
              <a:rPr lang="hr-HR" dirty="0">
                <a:solidFill>
                  <a:schemeClr val="tx1"/>
                </a:solidFill>
              </a:rPr>
              <a:t>kontinuirani profesionalni razvoj u trajanju od najmanje </a:t>
            </a:r>
            <a:r>
              <a:rPr lang="hr-HR" dirty="0" smtClean="0">
                <a:solidFill>
                  <a:srgbClr val="FF0000"/>
                </a:solidFill>
              </a:rPr>
              <a:t>120 </a:t>
            </a:r>
            <a:r>
              <a:rPr lang="hr-HR" dirty="0">
                <a:solidFill>
                  <a:schemeClr val="tx1"/>
                </a:solidFill>
              </a:rPr>
              <a:t>sati u posljednjih pet godina;</a:t>
            </a:r>
          </a:p>
          <a:p>
            <a:pPr fontAlgn="base"/>
            <a:r>
              <a:rPr lang="hr-HR" dirty="0">
                <a:solidFill>
                  <a:schemeClr val="tx1"/>
                </a:solidFill>
              </a:rPr>
              <a:t>– najmanje pet godina provedenih u zvanju </a:t>
            </a:r>
            <a:r>
              <a:rPr lang="hr-HR" dirty="0" smtClean="0">
                <a:solidFill>
                  <a:schemeClr val="tx1"/>
                </a:solidFill>
              </a:rPr>
              <a:t>mentora </a:t>
            </a:r>
            <a:r>
              <a:rPr lang="hr-HR" dirty="0" smtClean="0">
                <a:solidFill>
                  <a:srgbClr val="FF0000"/>
                </a:solidFill>
              </a:rPr>
              <a:t>NA RADNOM MJESTU RAVNATELJA;</a:t>
            </a:r>
            <a:endParaRPr lang="hr-HR" dirty="0">
              <a:solidFill>
                <a:srgbClr val="FF0000"/>
              </a:solidFill>
            </a:endParaRPr>
          </a:p>
          <a:p>
            <a:pPr fontAlgn="base"/>
            <a:r>
              <a:rPr lang="hr-HR" dirty="0">
                <a:solidFill>
                  <a:schemeClr val="tx1"/>
                </a:solidFill>
              </a:rPr>
              <a:t>– izvršene sve obveze vezane uz zvanje propisane ovim Pravilnikom.</a:t>
            </a:r>
          </a:p>
          <a:p>
            <a:endParaRPr lang="hr-HR" dirty="0"/>
          </a:p>
        </p:txBody>
      </p:sp>
    </p:spTree>
    <p:extLst>
      <p:ext uri="{BB962C8B-B14F-4D97-AF65-F5344CB8AC3E}">
        <p14:creationId xmlns:p14="http://schemas.microsoft.com/office/powerpoint/2010/main" val="2866970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876424" y="1122363"/>
            <a:ext cx="8791575" cy="513254"/>
          </a:xfrm>
        </p:spPr>
        <p:txBody>
          <a:bodyPr>
            <a:normAutofit fontScale="90000"/>
          </a:bodyPr>
          <a:lstStyle/>
          <a:p>
            <a:endParaRPr lang="hr-HR" dirty="0"/>
          </a:p>
        </p:txBody>
      </p:sp>
      <p:sp>
        <p:nvSpPr>
          <p:cNvPr id="3" name="Podnaslov 2"/>
          <p:cNvSpPr>
            <a:spLocks noGrp="1"/>
          </p:cNvSpPr>
          <p:nvPr>
            <p:ph type="subTitle" idx="1"/>
          </p:nvPr>
        </p:nvSpPr>
        <p:spPr>
          <a:xfrm>
            <a:off x="1876424" y="2086377"/>
            <a:ext cx="8791575" cy="3171423"/>
          </a:xfrm>
        </p:spPr>
        <p:txBody>
          <a:bodyPr>
            <a:normAutofit/>
          </a:bodyPr>
          <a:lstStyle/>
          <a:p>
            <a:pPr fontAlgn="base"/>
            <a:endParaRPr lang="hr-HR" dirty="0" smtClean="0"/>
          </a:p>
          <a:p>
            <a:pPr fontAlgn="base"/>
            <a:endParaRPr lang="hr-HR" dirty="0"/>
          </a:p>
          <a:p>
            <a:pPr fontAlgn="base"/>
            <a:r>
              <a:rPr lang="hr-HR" dirty="0">
                <a:solidFill>
                  <a:schemeClr val="tx1"/>
                </a:solidFill>
              </a:rPr>
              <a:t>– najmanje 40 bodova prikupljenih iz </a:t>
            </a:r>
            <a:r>
              <a:rPr lang="hr-HR" dirty="0" smtClean="0">
                <a:solidFill>
                  <a:schemeClr val="tx1"/>
                </a:solidFill>
              </a:rPr>
              <a:t>NAJMANJE </a:t>
            </a:r>
            <a:r>
              <a:rPr lang="hr-HR" dirty="0">
                <a:solidFill>
                  <a:schemeClr val="tx1"/>
                </a:solidFill>
              </a:rPr>
              <a:t>četiri kategorije, među kojima je obvezna kategorija »Unaprjeđivanje rada škole«, sukladno članku 8. ovoga Pravilnika.</a:t>
            </a:r>
          </a:p>
          <a:p>
            <a:endParaRPr lang="hr-HR" dirty="0"/>
          </a:p>
        </p:txBody>
      </p:sp>
    </p:spTree>
    <p:extLst>
      <p:ext uri="{BB962C8B-B14F-4D97-AF65-F5344CB8AC3E}">
        <p14:creationId xmlns:p14="http://schemas.microsoft.com/office/powerpoint/2010/main" val="1793661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876424" y="1122363"/>
            <a:ext cx="8791575" cy="989772"/>
          </a:xfrm>
        </p:spPr>
        <p:txBody>
          <a:bodyPr>
            <a:normAutofit/>
          </a:bodyPr>
          <a:lstStyle/>
          <a:p>
            <a:pPr algn="ctr"/>
            <a:r>
              <a:rPr lang="hr-HR" sz="2000" dirty="0" smtClean="0"/>
              <a:t>Uvjeti za napredovanje</a:t>
            </a:r>
            <a:br>
              <a:rPr lang="hr-HR" sz="2000" dirty="0" smtClean="0"/>
            </a:br>
            <a:r>
              <a:rPr lang="hr-HR" sz="2000" dirty="0" smtClean="0"/>
              <a:t>izvrstan savjetnik</a:t>
            </a:r>
            <a:endParaRPr lang="hr-HR" sz="2000" dirty="0"/>
          </a:p>
        </p:txBody>
      </p:sp>
      <p:sp>
        <p:nvSpPr>
          <p:cNvPr id="3" name="Podnaslov 2"/>
          <p:cNvSpPr>
            <a:spLocks noGrp="1"/>
          </p:cNvSpPr>
          <p:nvPr>
            <p:ph type="subTitle" idx="1"/>
          </p:nvPr>
        </p:nvSpPr>
        <p:spPr>
          <a:xfrm>
            <a:off x="1876424" y="2807594"/>
            <a:ext cx="8791575" cy="2871988"/>
          </a:xfrm>
        </p:spPr>
        <p:txBody>
          <a:bodyPr>
            <a:normAutofit/>
          </a:bodyPr>
          <a:lstStyle/>
          <a:p>
            <a:pPr fontAlgn="base"/>
            <a:r>
              <a:rPr lang="hr-HR" dirty="0">
                <a:solidFill>
                  <a:schemeClr val="tx1"/>
                </a:solidFill>
              </a:rPr>
              <a:t>– položen stručni ispit</a:t>
            </a:r>
          </a:p>
          <a:p>
            <a:pPr fontAlgn="base"/>
            <a:r>
              <a:rPr lang="hr-HR" dirty="0" smtClean="0">
                <a:solidFill>
                  <a:schemeClr val="tx1"/>
                </a:solidFill>
              </a:rPr>
              <a:t>– </a:t>
            </a:r>
            <a:r>
              <a:rPr lang="hr-HR" dirty="0">
                <a:solidFill>
                  <a:schemeClr val="tx1"/>
                </a:solidFill>
              </a:rPr>
              <a:t>kontinuirani profesionalni razvoj u trajanju od najmanje </a:t>
            </a:r>
            <a:r>
              <a:rPr lang="hr-HR" dirty="0" smtClean="0">
                <a:solidFill>
                  <a:srgbClr val="FF0000"/>
                </a:solidFill>
              </a:rPr>
              <a:t>150</a:t>
            </a:r>
            <a:r>
              <a:rPr lang="hr-HR" dirty="0" smtClean="0">
                <a:solidFill>
                  <a:schemeClr val="tx1"/>
                </a:solidFill>
              </a:rPr>
              <a:t> </a:t>
            </a:r>
            <a:r>
              <a:rPr lang="hr-HR" dirty="0">
                <a:solidFill>
                  <a:schemeClr val="tx1"/>
                </a:solidFill>
              </a:rPr>
              <a:t>sati u posljednjih pet godina;</a:t>
            </a:r>
          </a:p>
          <a:p>
            <a:pPr fontAlgn="base"/>
            <a:r>
              <a:rPr lang="hr-HR" dirty="0">
                <a:solidFill>
                  <a:schemeClr val="tx1"/>
                </a:solidFill>
              </a:rPr>
              <a:t>– </a:t>
            </a:r>
            <a:r>
              <a:rPr lang="hr-HR" dirty="0">
                <a:solidFill>
                  <a:srgbClr val="FF0000"/>
                </a:solidFill>
              </a:rPr>
              <a:t>najmanje pet godina provedenih u zvanju </a:t>
            </a:r>
            <a:r>
              <a:rPr lang="hr-HR" dirty="0" smtClean="0">
                <a:solidFill>
                  <a:srgbClr val="FF0000"/>
                </a:solidFill>
              </a:rPr>
              <a:t>savjetnika NA RADNOM MJESTU RAVNATELJA;</a:t>
            </a:r>
            <a:endParaRPr lang="hr-HR" dirty="0">
              <a:solidFill>
                <a:srgbClr val="FF0000"/>
              </a:solidFill>
            </a:endParaRPr>
          </a:p>
          <a:p>
            <a:pPr fontAlgn="base"/>
            <a:r>
              <a:rPr lang="hr-HR" dirty="0">
                <a:solidFill>
                  <a:schemeClr val="tx1"/>
                </a:solidFill>
              </a:rPr>
              <a:t>– izvršene sve obveze vezane uz zvanje propisane ovim Pravilnikom</a:t>
            </a:r>
            <a:r>
              <a:rPr lang="hr-HR" dirty="0"/>
              <a:t>.</a:t>
            </a:r>
          </a:p>
          <a:p>
            <a:endParaRPr lang="hr-HR" dirty="0"/>
          </a:p>
        </p:txBody>
      </p:sp>
    </p:spTree>
    <p:extLst>
      <p:ext uri="{BB962C8B-B14F-4D97-AF65-F5344CB8AC3E}">
        <p14:creationId xmlns:p14="http://schemas.microsoft.com/office/powerpoint/2010/main" val="20264327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ružnica">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TM04033919[[fn=Kružnica]]</Template>
  <TotalTime>372</TotalTime>
  <Words>1483</Words>
  <Application>Microsoft Office PowerPoint</Application>
  <PresentationFormat>Široki zaslon</PresentationFormat>
  <Paragraphs>128</Paragraphs>
  <Slides>28</Slides>
  <Notes>0</Notes>
  <HiddenSlides>0</HiddenSlides>
  <MMClips>0</MMClips>
  <ScaleCrop>false</ScaleCrop>
  <HeadingPairs>
    <vt:vector size="6" baseType="variant">
      <vt:variant>
        <vt:lpstr>Korišteni fontovi</vt:lpstr>
      </vt:variant>
      <vt:variant>
        <vt:i4>7</vt:i4>
      </vt:variant>
      <vt:variant>
        <vt:lpstr>Tema</vt:lpstr>
      </vt:variant>
      <vt:variant>
        <vt:i4>1</vt:i4>
      </vt:variant>
      <vt:variant>
        <vt:lpstr>Naslovi slajdova</vt:lpstr>
      </vt:variant>
      <vt:variant>
        <vt:i4>28</vt:i4>
      </vt:variant>
    </vt:vector>
  </HeadingPairs>
  <TitlesOfParts>
    <vt:vector size="36" baseType="lpstr">
      <vt:lpstr>Arial</vt:lpstr>
      <vt:lpstr>Calibri</vt:lpstr>
      <vt:lpstr>Minion Pro Cond</vt:lpstr>
      <vt:lpstr>Times New Roman</vt:lpstr>
      <vt:lpstr>Trebuchet MS</vt:lpstr>
      <vt:lpstr>Tw Cen MT</vt:lpstr>
      <vt:lpstr>Wingdings</vt:lpstr>
      <vt:lpstr>Kružnica</vt:lpstr>
      <vt:lpstr>NAPREDOVANJE UČITELJA, NASTAVNIKA, STRUČNIH SURADNIKA I RAVNATELJA U OSNOVNIM I SREDNJIM ŠKOLAMA I UČENIČKIM DOMOVIMA</vt:lpstr>
      <vt:lpstr>PRAVILNIK O NAPREDOVANJU UČITELJA, NASTAVNIKA, STRUČNIH SURADNIKA I RAVNATELJA U OSNOVNIM I SREDNJIM ŠKOLAMA I UČENIČKIM DOMOVIMA  NN 68/2019. </vt:lpstr>
      <vt:lpstr>PRAVILNIK O IZMJENAMA I DOPUNAMA PRAVILNIKA O NAPREDOVANJU UČITELJA, NASTAVNIKA, STRUČNIH SURADNIKA I RAVNATELJA U OSNOVNIM I SREDNJIM ŠKOLAMA I UČENIČKIM DOMOVIMA </vt:lpstr>
      <vt:lpstr>Članak 4. </vt:lpstr>
      <vt:lpstr>Uvjeti za napredovanje Mentor</vt:lpstr>
      <vt:lpstr>PowerPointova prezentacija</vt:lpstr>
      <vt:lpstr>Uvjeti za napredovanje savjetnik</vt:lpstr>
      <vt:lpstr>PowerPointova prezentacija</vt:lpstr>
      <vt:lpstr>Uvjeti za napredovanje izvrstan savjetnik</vt:lpstr>
      <vt:lpstr>PowerPointova prezentacija</vt:lpstr>
      <vt:lpstr>Kriteriji vrednovanja stručno-pedagoškog rada</vt:lpstr>
      <vt:lpstr>PowerPointova prezentacija</vt:lpstr>
      <vt:lpstr> Pokretanje postupka za napredovanje</vt:lpstr>
      <vt:lpstr>PowerPointova prezentacija</vt:lpstr>
      <vt:lpstr>ZAHTJEV ZA NAPREDOVANJE </vt:lpstr>
      <vt:lpstr>PowerPointova prezentacija</vt:lpstr>
      <vt:lpstr>PowerPointova prezentacija</vt:lpstr>
      <vt:lpstr>Uvid u stručno pedagoški rad</vt:lpstr>
      <vt:lpstr>PowerPointova prezentacija</vt:lpstr>
      <vt:lpstr>Donošenje odluke o napredovanju</vt:lpstr>
      <vt:lpstr>PowerPointova prezentacija</vt:lpstr>
      <vt:lpstr>Trajanje napredovanja</vt:lpstr>
      <vt:lpstr>Obnavljanje napredovanja u zvanju</vt:lpstr>
      <vt:lpstr>Obveze odgojno-obrazovnih radnika vezane uz napredovanje</vt:lpstr>
      <vt:lpstr>PowerPointova prezentacija</vt:lpstr>
      <vt:lpstr>PowerPointova prezentacija</vt:lpstr>
      <vt:lpstr>Prijelazne i završne odredbe</vt:lpstr>
      <vt:lpstr>Zahvaljujem na pažnji!</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Novi propisi u školstvu</dc:title>
  <dc:creator>Josip Mandurić</dc:creator>
  <cp:lastModifiedBy>Josip Mandurić</cp:lastModifiedBy>
  <cp:revision>27</cp:revision>
  <dcterms:created xsi:type="dcterms:W3CDTF">2019-08-25T07:58:05Z</dcterms:created>
  <dcterms:modified xsi:type="dcterms:W3CDTF">2021-05-15T15:42:04Z</dcterms:modified>
</cp:coreProperties>
</file>