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20"/>
  </p:notesMasterIdLst>
  <p:sldIdLst>
    <p:sldId id="256" r:id="rId2"/>
    <p:sldId id="257" r:id="rId3"/>
    <p:sldId id="258" r:id="rId4"/>
    <p:sldId id="276" r:id="rId5"/>
    <p:sldId id="277" r:id="rId6"/>
    <p:sldId id="278" r:id="rId7"/>
    <p:sldId id="279" r:id="rId8"/>
    <p:sldId id="273" r:id="rId9"/>
    <p:sldId id="290" r:id="rId10"/>
    <p:sldId id="291" r:id="rId11"/>
    <p:sldId id="292" r:id="rId12"/>
    <p:sldId id="293" r:id="rId13"/>
    <p:sldId id="284" r:id="rId14"/>
    <p:sldId id="288" r:id="rId15"/>
    <p:sldId id="285" r:id="rId16"/>
    <p:sldId id="286" r:id="rId17"/>
    <p:sldId id="268" r:id="rId18"/>
    <p:sldId id="289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D0A1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5BE263C-DBD7-4A20-BB59-AAB30ACAA65A}" styleName="Srednji stil 3 - Isticanj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Srednji stil 2 - Isticanj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3FEDCE-4346-4ADE-AD68-ED18A5C38972}" type="doc">
      <dgm:prSet loTypeId="urn:microsoft.com/office/officeart/2005/8/layout/vList6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hr-HR"/>
        </a:p>
      </dgm:t>
    </dgm:pt>
    <dgm:pt modelId="{4352A3E9-DB5A-4B63-B52B-13F5D3B59E37}">
      <dgm:prSet phldrT="[Text]" custT="1"/>
      <dgm:spPr/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prijava i upis u srednje škole </a:t>
          </a:r>
          <a:endParaRPr lang="hr-HR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153997E-6229-4518-8DE6-D92D7889B933}" type="parTrans" cxnId="{9BABFAE8-2301-4F36-9C51-857F78AB3DCC}">
      <dgm:prSet/>
      <dgm:spPr/>
      <dgm:t>
        <a:bodyPr/>
        <a:lstStyle/>
        <a:p>
          <a:endParaRPr lang="hr-HR" sz="2000">
            <a:latin typeface="Arial Narrow" panose="020B0606020202030204" pitchFamily="34" charset="0"/>
          </a:endParaRPr>
        </a:p>
      </dgm:t>
    </dgm:pt>
    <dgm:pt modelId="{F93CE74A-45EB-41ED-9D2A-A2B4610A0A8C}" type="sibTrans" cxnId="{9BABFAE8-2301-4F36-9C51-857F78AB3DCC}">
      <dgm:prSet/>
      <dgm:spPr/>
      <dgm:t>
        <a:bodyPr/>
        <a:lstStyle/>
        <a:p>
          <a:endParaRPr lang="hr-HR" sz="2000">
            <a:latin typeface="Arial Narrow" panose="020B0606020202030204" pitchFamily="34" charset="0"/>
          </a:endParaRPr>
        </a:p>
      </dgm:t>
    </dgm:pt>
    <dgm:pt modelId="{1639F450-8844-4BF0-A45A-4CB37B7C3C5F}">
      <dgm:prSet phldrT="[Text]" custT="1"/>
      <dgm:spPr/>
      <dgm:t>
        <a:bodyPr/>
        <a:lstStyle/>
        <a:p>
          <a:r>
            <a:rPr lang="hr-HR" sz="1800" i="1" baseline="0">
              <a:latin typeface="Calibri" panose="020F0502020204030204" pitchFamily="34" charset="0"/>
              <a:cs typeface="Calibri" panose="020F0502020204030204" pitchFamily="34" charset="0"/>
            </a:rPr>
            <a:t>aplikacija koja je već razvijena, ali se unapređuju i razvijaju dodatne funkcionalnosti</a:t>
          </a:r>
          <a:endParaRPr lang="hr-HR" sz="1800" i="1" noProof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50F8847-8B7B-410E-94BA-67FFB04A2402}" type="parTrans" cxnId="{3890C5E4-84D2-4698-BC3B-ADB26EA3FE27}">
      <dgm:prSet/>
      <dgm:spPr/>
      <dgm:t>
        <a:bodyPr/>
        <a:lstStyle/>
        <a:p>
          <a:endParaRPr lang="hr-HR" sz="2000">
            <a:latin typeface="Arial Narrow" panose="020B0606020202030204" pitchFamily="34" charset="0"/>
          </a:endParaRPr>
        </a:p>
      </dgm:t>
    </dgm:pt>
    <dgm:pt modelId="{75D602D5-055C-4BF3-8A40-92BC35CE3F20}" type="sibTrans" cxnId="{3890C5E4-84D2-4698-BC3B-ADB26EA3FE27}">
      <dgm:prSet/>
      <dgm:spPr/>
      <dgm:t>
        <a:bodyPr/>
        <a:lstStyle/>
        <a:p>
          <a:endParaRPr lang="hr-HR" sz="2000">
            <a:latin typeface="Arial Narrow" panose="020B0606020202030204" pitchFamily="34" charset="0"/>
          </a:endParaRPr>
        </a:p>
      </dgm:t>
    </dgm:pt>
    <dgm:pt modelId="{2D184B5C-CD5E-4450-88BA-21749258A466}">
      <dgm:prSet custT="1"/>
      <dgm:spPr/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2000" noProof="0" dirty="0">
              <a:latin typeface="Calibri" panose="020F0502020204030204" pitchFamily="34" charset="0"/>
              <a:cs typeface="Calibri" panose="020F0502020204030204" pitchFamily="34" charset="0"/>
            </a:rPr>
            <a:t>e-upisi u dječje vrtiće</a:t>
          </a:r>
        </a:p>
      </dgm:t>
    </dgm:pt>
    <dgm:pt modelId="{0007474E-1556-43FA-9275-33B8458133DA}" type="parTrans" cxnId="{8A7140D0-6E33-437C-B746-71F2F4FEA113}">
      <dgm:prSet/>
      <dgm:spPr/>
      <dgm:t>
        <a:bodyPr/>
        <a:lstStyle/>
        <a:p>
          <a:endParaRPr lang="hr-HR" sz="2000">
            <a:latin typeface="Arial Narrow" panose="020B0606020202030204" pitchFamily="34" charset="0"/>
          </a:endParaRPr>
        </a:p>
      </dgm:t>
    </dgm:pt>
    <dgm:pt modelId="{A1380D92-5679-407A-8135-C643141ECD28}" type="sibTrans" cxnId="{8A7140D0-6E33-437C-B746-71F2F4FEA113}">
      <dgm:prSet/>
      <dgm:spPr/>
      <dgm:t>
        <a:bodyPr/>
        <a:lstStyle/>
        <a:p>
          <a:endParaRPr lang="hr-HR" sz="2000">
            <a:latin typeface="Arial Narrow" panose="020B0606020202030204" pitchFamily="34" charset="0"/>
          </a:endParaRPr>
        </a:p>
      </dgm:t>
    </dgm:pt>
    <dgm:pt modelId="{F6F4FAC7-E0BF-46FA-9543-E85239520A7B}">
      <dgm:prSet custT="1"/>
      <dgm:spPr/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2000" noProof="0" dirty="0">
              <a:latin typeface="Calibri" panose="020F0502020204030204" pitchFamily="34" charset="0"/>
              <a:cs typeface="Calibri" panose="020F0502020204030204" pitchFamily="34" charset="0"/>
            </a:rPr>
            <a:t>e</a:t>
          </a:r>
          <a:r>
            <a:rPr lang="en-GB" sz="2000" noProof="0" dirty="0">
              <a:latin typeface="Calibri" panose="020F0502020204030204" pitchFamily="34" charset="0"/>
              <a:cs typeface="Calibri" panose="020F0502020204030204" pitchFamily="34" charset="0"/>
            </a:rPr>
            <a:t>-</a:t>
          </a:r>
          <a:r>
            <a:rPr lang="en-GB" sz="2000" noProof="0" dirty="0" err="1">
              <a:latin typeface="Calibri" panose="020F0502020204030204" pitchFamily="34" charset="0"/>
              <a:cs typeface="Calibri" panose="020F0502020204030204" pitchFamily="34" charset="0"/>
            </a:rPr>
            <a:t>upisi</a:t>
          </a:r>
          <a:r>
            <a:rPr lang="en-GB" sz="2000" noProof="0" dirty="0">
              <a:latin typeface="Calibri" panose="020F0502020204030204" pitchFamily="34" charset="0"/>
              <a:cs typeface="Calibri" panose="020F0502020204030204" pitchFamily="34" charset="0"/>
            </a:rPr>
            <a:t> u </a:t>
          </a:r>
          <a:r>
            <a:rPr lang="en-GB" sz="2000" noProof="0" dirty="0" err="1">
              <a:latin typeface="Calibri" panose="020F0502020204030204" pitchFamily="34" charset="0"/>
              <a:cs typeface="Calibri" panose="020F0502020204030204" pitchFamily="34" charset="0"/>
            </a:rPr>
            <a:t>osnovne</a:t>
          </a:r>
          <a:r>
            <a:rPr lang="en-GB" sz="2000" noProof="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GB" sz="2000" noProof="0" dirty="0" err="1">
              <a:latin typeface="Calibri" panose="020F0502020204030204" pitchFamily="34" charset="0"/>
              <a:cs typeface="Calibri" panose="020F0502020204030204" pitchFamily="34" charset="0"/>
            </a:rPr>
            <a:t>škole</a:t>
          </a:r>
          <a:endParaRPr lang="hr-HR" sz="2000" noProof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B8E3CE5-B0DD-4175-BA64-81930A0CE87E}" type="parTrans" cxnId="{9BC48060-6E3A-49EA-AB59-541D82A01135}">
      <dgm:prSet/>
      <dgm:spPr/>
      <dgm:t>
        <a:bodyPr/>
        <a:lstStyle/>
        <a:p>
          <a:endParaRPr lang="hr-HR" sz="2000">
            <a:latin typeface="Arial Narrow" panose="020B0606020202030204" pitchFamily="34" charset="0"/>
          </a:endParaRPr>
        </a:p>
      </dgm:t>
    </dgm:pt>
    <dgm:pt modelId="{6F6A72F3-2EC0-4F1B-8E45-BDD7E4413988}" type="sibTrans" cxnId="{9BC48060-6E3A-49EA-AB59-541D82A01135}">
      <dgm:prSet/>
      <dgm:spPr/>
      <dgm:t>
        <a:bodyPr/>
        <a:lstStyle/>
        <a:p>
          <a:endParaRPr lang="hr-HR" sz="2000">
            <a:latin typeface="Arial Narrow" panose="020B0606020202030204" pitchFamily="34" charset="0"/>
          </a:endParaRPr>
        </a:p>
      </dgm:t>
    </dgm:pt>
    <dgm:pt modelId="{EE971A04-4142-4376-B7D4-70157D7E1E63}">
      <dgm:prSet custT="1"/>
      <dgm:spPr/>
      <dgm:t>
        <a:bodyPr anchor="ctr"/>
        <a:lstStyle/>
        <a:p>
          <a:r>
            <a:rPr lang="hr-HR" sz="2000" dirty="0">
              <a:latin typeface="Calibri" panose="020F0502020204030204" pitchFamily="34" charset="0"/>
              <a:cs typeface="Calibri" panose="020F0502020204030204" pitchFamily="34" charset="0"/>
            </a:rPr>
            <a:t>prijava i e-upisi u dječje vrtiće</a:t>
          </a:r>
        </a:p>
      </dgm:t>
    </dgm:pt>
    <dgm:pt modelId="{91C375D9-8220-40FF-8DA8-3FFF0211AEF0}" type="parTrans" cxnId="{AC1A4C50-616D-45A6-9BD9-72BB54D933B5}">
      <dgm:prSet/>
      <dgm:spPr/>
      <dgm:t>
        <a:bodyPr/>
        <a:lstStyle/>
        <a:p>
          <a:endParaRPr lang="hr-HR" sz="2000">
            <a:latin typeface="Arial Narrow" panose="020B0606020202030204" pitchFamily="34" charset="0"/>
          </a:endParaRPr>
        </a:p>
      </dgm:t>
    </dgm:pt>
    <dgm:pt modelId="{D73E83BC-C394-414F-A3D9-1C8356AD453D}" type="sibTrans" cxnId="{AC1A4C50-616D-45A6-9BD9-72BB54D933B5}">
      <dgm:prSet/>
      <dgm:spPr/>
      <dgm:t>
        <a:bodyPr/>
        <a:lstStyle/>
        <a:p>
          <a:endParaRPr lang="hr-HR" sz="2000">
            <a:latin typeface="Arial Narrow" panose="020B0606020202030204" pitchFamily="34" charset="0"/>
          </a:endParaRPr>
        </a:p>
      </dgm:t>
    </dgm:pt>
    <dgm:pt modelId="{8F285938-62D7-42C7-A049-8FCE95E2A229}">
      <dgm:prSet custT="1"/>
      <dgm:spPr/>
      <dgm:t>
        <a:bodyPr/>
        <a:lstStyle/>
        <a:p>
          <a:r>
            <a:rPr lang="en-GB" sz="1600" noProof="0" dirty="0" err="1">
              <a:latin typeface="Calibri" panose="020F0502020204030204" pitchFamily="34" charset="0"/>
              <a:cs typeface="Calibri" panose="020F0502020204030204" pitchFamily="34" charset="0"/>
            </a:rPr>
            <a:t>povezivanje</a:t>
          </a:r>
          <a:r>
            <a:rPr lang="en-GB" sz="1600" noProof="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GB" sz="1600" noProof="0" dirty="0" err="1">
              <a:latin typeface="Calibri" panose="020F0502020204030204" pitchFamily="34" charset="0"/>
              <a:cs typeface="Calibri" panose="020F0502020204030204" pitchFamily="34" charset="0"/>
            </a:rPr>
            <a:t>baza</a:t>
          </a:r>
          <a:r>
            <a:rPr lang="en-GB" sz="1600" noProof="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hr-HR" sz="1600" noProof="0" dirty="0">
              <a:latin typeface="Calibri" panose="020F0502020204030204" pitchFamily="34" charset="0"/>
              <a:cs typeface="Calibri" panose="020F0502020204030204" pitchFamily="34" charset="0"/>
            </a:rPr>
            <a:t>dječjih vrtića i preuzimanje podataka te upis u OŠ</a:t>
          </a:r>
          <a:endParaRPr lang="hr-HR" sz="1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4BA9483-EEC7-4496-94C8-B599C097AEF5}" type="parTrans" cxnId="{5F585424-F2F9-4EB7-85BC-20D5AB7F02A7}">
      <dgm:prSet/>
      <dgm:spPr/>
      <dgm:t>
        <a:bodyPr/>
        <a:lstStyle/>
        <a:p>
          <a:endParaRPr lang="hr-HR" sz="2000">
            <a:latin typeface="Arial Narrow" panose="020B0606020202030204" pitchFamily="34" charset="0"/>
          </a:endParaRPr>
        </a:p>
      </dgm:t>
    </dgm:pt>
    <dgm:pt modelId="{15134EF6-1A09-4F2D-A963-4F7DCF8C38D5}" type="sibTrans" cxnId="{5F585424-F2F9-4EB7-85BC-20D5AB7F02A7}">
      <dgm:prSet/>
      <dgm:spPr/>
      <dgm:t>
        <a:bodyPr/>
        <a:lstStyle/>
        <a:p>
          <a:endParaRPr lang="hr-HR" sz="2000">
            <a:latin typeface="Arial Narrow" panose="020B0606020202030204" pitchFamily="34" charset="0"/>
          </a:endParaRPr>
        </a:p>
      </dgm:t>
    </dgm:pt>
    <dgm:pt modelId="{B31E72EC-BF6A-4201-917D-BC91F067072B}">
      <dgm:prSet custT="1"/>
      <dgm:spPr/>
      <dgm:t>
        <a:bodyPr/>
        <a:lstStyle/>
        <a:p>
          <a:pPr algn="l"/>
          <a:r>
            <a:rPr lang="hr-HR" sz="2000" dirty="0">
              <a:latin typeface="Calibri" panose="020F0502020204030204" pitchFamily="34" charset="0"/>
              <a:cs typeface="Calibri" panose="020F0502020204030204" pitchFamily="34" charset="0"/>
            </a:rPr>
            <a:t>prijava i upis u učeničke domove</a:t>
          </a:r>
        </a:p>
      </dgm:t>
    </dgm:pt>
    <dgm:pt modelId="{263216CE-8372-4261-8C17-F80DAC5716E7}" type="parTrans" cxnId="{DB0237B2-6377-4315-BEBF-0982D682EC98}">
      <dgm:prSet/>
      <dgm:spPr/>
      <dgm:t>
        <a:bodyPr/>
        <a:lstStyle/>
        <a:p>
          <a:endParaRPr lang="hr-HR" sz="2000">
            <a:latin typeface="Arial Narrow" panose="020B0606020202030204" pitchFamily="34" charset="0"/>
          </a:endParaRPr>
        </a:p>
      </dgm:t>
    </dgm:pt>
    <dgm:pt modelId="{A360B2EE-F041-4DA2-8997-8F99CA8B6BF2}" type="sibTrans" cxnId="{DB0237B2-6377-4315-BEBF-0982D682EC98}">
      <dgm:prSet/>
      <dgm:spPr/>
      <dgm:t>
        <a:bodyPr/>
        <a:lstStyle/>
        <a:p>
          <a:endParaRPr lang="hr-HR" sz="2000">
            <a:latin typeface="Arial Narrow" panose="020B0606020202030204" pitchFamily="34" charset="0"/>
          </a:endParaRPr>
        </a:p>
      </dgm:t>
    </dgm:pt>
    <dgm:pt modelId="{932A1F6D-62B0-42F2-B669-AADC133AFDB6}">
      <dgm:prSet custT="1"/>
      <dgm:spPr/>
      <dgm:t>
        <a:bodyPr anchor="ctr"/>
        <a:lstStyle/>
        <a:p>
          <a:r>
            <a:rPr lang="en-GB" sz="1800" dirty="0" err="1">
              <a:latin typeface="Calibri" panose="020F0502020204030204" pitchFamily="34" charset="0"/>
              <a:cs typeface="Calibri" panose="020F0502020204030204" pitchFamily="34" charset="0"/>
            </a:rPr>
            <a:t>po</a:t>
          </a:r>
          <a:r>
            <a:rPr lang="en-GB" sz="18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GB" sz="1800" dirty="0" err="1">
              <a:latin typeface="Calibri" panose="020F0502020204030204" pitchFamily="34" charset="0"/>
              <a:cs typeface="Calibri" panose="020F0502020204030204" pitchFamily="34" charset="0"/>
            </a:rPr>
            <a:t>upisu</a:t>
          </a:r>
          <a:r>
            <a:rPr lang="en-GB" sz="1800" dirty="0">
              <a:latin typeface="Calibri" panose="020F0502020204030204" pitchFamily="34" charset="0"/>
              <a:cs typeface="Calibri" panose="020F0502020204030204" pitchFamily="34" charset="0"/>
            </a:rPr>
            <a:t> u </a:t>
          </a:r>
          <a:r>
            <a:rPr lang="en-GB" sz="1800" dirty="0" err="1">
              <a:latin typeface="Calibri" panose="020F0502020204030204" pitchFamily="34" charset="0"/>
              <a:cs typeface="Calibri" panose="020F0502020204030204" pitchFamily="34" charset="0"/>
            </a:rPr>
            <a:t>srednju</a:t>
          </a:r>
          <a:r>
            <a:rPr lang="en-GB" sz="18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GB" sz="1800" dirty="0" err="1">
              <a:latin typeface="Calibri" panose="020F0502020204030204" pitchFamily="34" charset="0"/>
              <a:cs typeface="Calibri" panose="020F0502020204030204" pitchFamily="34" charset="0"/>
            </a:rPr>
            <a:t>školu</a:t>
          </a:r>
          <a:r>
            <a:rPr lang="en-GB" sz="18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GB" sz="1800" dirty="0" err="1">
              <a:latin typeface="Calibri" panose="020F0502020204030204" pitchFamily="34" charset="0"/>
              <a:cs typeface="Calibri" panose="020F0502020204030204" pitchFamily="34" charset="0"/>
            </a:rPr>
            <a:t>moguć</a:t>
          </a:r>
          <a:r>
            <a:rPr lang="en-GB" sz="18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GB" sz="1800" dirty="0" err="1">
              <a:latin typeface="Calibri" panose="020F0502020204030204" pitchFamily="34" charset="0"/>
              <a:cs typeface="Calibri" panose="020F0502020204030204" pitchFamily="34" charset="0"/>
            </a:rPr>
            <a:t>izbor</a:t>
          </a:r>
          <a:r>
            <a:rPr lang="en-GB" sz="18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GB" sz="1800" dirty="0" err="1">
              <a:latin typeface="Calibri" panose="020F0502020204030204" pitchFamily="34" charset="0"/>
              <a:cs typeface="Calibri" panose="020F0502020204030204" pitchFamily="34" charset="0"/>
            </a:rPr>
            <a:t>učeničkog</a:t>
          </a:r>
          <a:r>
            <a:rPr lang="en-GB" sz="18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GB" sz="1800" dirty="0" err="1">
              <a:latin typeface="Calibri" panose="020F0502020204030204" pitchFamily="34" charset="0"/>
              <a:cs typeface="Calibri" panose="020F0502020204030204" pitchFamily="34" charset="0"/>
            </a:rPr>
            <a:t>doma</a:t>
          </a:r>
          <a:endParaRPr lang="hr-HR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1F6034E-12ED-4E45-AAD5-E0247BFDE1CE}" type="parTrans" cxnId="{D48DC081-466E-4CDB-BDC9-CB13CC73DCD8}">
      <dgm:prSet/>
      <dgm:spPr/>
      <dgm:t>
        <a:bodyPr/>
        <a:lstStyle/>
        <a:p>
          <a:endParaRPr lang="hr-HR"/>
        </a:p>
      </dgm:t>
    </dgm:pt>
    <dgm:pt modelId="{78104D40-20F5-455C-9A45-F9C2D6A40466}" type="sibTrans" cxnId="{D48DC081-466E-4CDB-BDC9-CB13CC73DCD8}">
      <dgm:prSet/>
      <dgm:spPr/>
      <dgm:t>
        <a:bodyPr/>
        <a:lstStyle/>
        <a:p>
          <a:endParaRPr lang="hr-HR"/>
        </a:p>
      </dgm:t>
    </dgm:pt>
    <dgm:pt modelId="{FFE0F626-5A28-4C06-AD04-176271109807}">
      <dgm:prSet custT="1"/>
      <dgm:spPr/>
      <dgm:t>
        <a:bodyPr/>
        <a:lstStyle/>
        <a:p>
          <a:r>
            <a:rPr lang="hr-HR" sz="1600" dirty="0">
              <a:latin typeface="Calibri" panose="020F0502020204030204" pitchFamily="34" charset="0"/>
              <a:cs typeface="Calibri" panose="020F0502020204030204" pitchFamily="34" charset="0"/>
            </a:rPr>
            <a:t>Formiranje razrednih odjela pomoću e-Matice</a:t>
          </a:r>
        </a:p>
      </dgm:t>
    </dgm:pt>
    <dgm:pt modelId="{B9F4AE2A-5F9C-4F67-932C-5EE5005899A3}" type="parTrans" cxnId="{36E41753-4783-48B9-879F-ECFF722195AA}">
      <dgm:prSet/>
      <dgm:spPr/>
      <dgm:t>
        <a:bodyPr/>
        <a:lstStyle/>
        <a:p>
          <a:endParaRPr lang="hr-HR"/>
        </a:p>
      </dgm:t>
    </dgm:pt>
    <dgm:pt modelId="{4CF74359-14EC-4619-8E2B-235865080D81}" type="sibTrans" cxnId="{36E41753-4783-48B9-879F-ECFF722195AA}">
      <dgm:prSet/>
      <dgm:spPr/>
      <dgm:t>
        <a:bodyPr/>
        <a:lstStyle/>
        <a:p>
          <a:endParaRPr lang="hr-HR"/>
        </a:p>
      </dgm:t>
    </dgm:pt>
    <dgm:pt modelId="{B0AD0966-FA68-4D6B-8062-4329E9ABB670}">
      <dgm:prSet custT="1"/>
      <dgm:spPr/>
      <dgm:t>
        <a:bodyPr/>
        <a:lstStyle/>
        <a:p>
          <a:r>
            <a:rPr lang="en-GB" sz="1800" noProof="0" dirty="0" err="1">
              <a:latin typeface="Calibri" panose="020F0502020204030204" pitchFamily="34" charset="0"/>
              <a:cs typeface="Calibri" panose="020F0502020204030204" pitchFamily="34" charset="0"/>
            </a:rPr>
            <a:t>podat</a:t>
          </a:r>
          <a:r>
            <a:rPr lang="hr-HR" sz="1800" noProof="0" dirty="0">
              <a:latin typeface="Calibri" panose="020F0502020204030204" pitchFamily="34" charset="0"/>
              <a:cs typeface="Calibri" panose="020F0502020204030204" pitchFamily="34" charset="0"/>
            </a:rPr>
            <a:t>ci</a:t>
          </a:r>
          <a:r>
            <a:rPr lang="en-GB" sz="1800" noProof="0" dirty="0">
              <a:latin typeface="Calibri" panose="020F0502020204030204" pitchFamily="34" charset="0"/>
              <a:cs typeface="Calibri" panose="020F0502020204030204" pitchFamily="34" charset="0"/>
            </a:rPr>
            <a:t> o:</a:t>
          </a:r>
          <a:r>
            <a:rPr lang="hr-HR" sz="1800" noProof="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GB" sz="1800" noProof="0" dirty="0" err="1">
              <a:latin typeface="Calibri" panose="020F0502020204030204" pitchFamily="34" charset="0"/>
              <a:cs typeface="Calibri" panose="020F0502020204030204" pitchFamily="34" charset="0"/>
            </a:rPr>
            <a:t>školi</a:t>
          </a:r>
          <a:r>
            <a:rPr lang="hr-HR" sz="1800" noProof="0" dirty="0"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GB" sz="1800" noProof="0" dirty="0" err="1">
              <a:latin typeface="Calibri" panose="020F0502020204030204" pitchFamily="34" charset="0"/>
              <a:cs typeface="Calibri" panose="020F0502020204030204" pitchFamily="34" charset="0"/>
            </a:rPr>
            <a:t>prostorima</a:t>
          </a:r>
          <a:r>
            <a:rPr lang="hr-HR" sz="1800" noProof="0" dirty="0">
              <a:latin typeface="Calibri" panose="020F0502020204030204" pitchFamily="34" charset="0"/>
              <a:cs typeface="Calibri" panose="020F0502020204030204" pitchFamily="34" charset="0"/>
            </a:rPr>
            <a:t>, učenicima, z</a:t>
          </a:r>
          <a:r>
            <a:rPr lang="en-GB" sz="1800" noProof="0" dirty="0" err="1">
              <a:latin typeface="Calibri" panose="020F0502020204030204" pitchFamily="34" charset="0"/>
              <a:cs typeface="Calibri" panose="020F0502020204030204" pitchFamily="34" charset="0"/>
            </a:rPr>
            <a:t>aposlenicima</a:t>
          </a:r>
          <a:r>
            <a:rPr lang="en-GB" sz="1800" noProof="0" dirty="0">
              <a:latin typeface="Calibri" panose="020F0502020204030204" pitchFamily="34" charset="0"/>
              <a:cs typeface="Calibri" panose="020F0502020204030204" pitchFamily="34" charset="0"/>
            </a:rPr>
            <a:t> (u </a:t>
          </a:r>
          <a:r>
            <a:rPr lang="en-GB" sz="1800" noProof="0" dirty="0" err="1">
              <a:latin typeface="Calibri" panose="020F0502020204030204" pitchFamily="34" charset="0"/>
              <a:cs typeface="Calibri" panose="020F0502020204030204" pitchFamily="34" charset="0"/>
            </a:rPr>
            <a:t>kojima</a:t>
          </a:r>
          <a:r>
            <a:rPr lang="en-GB" sz="1800" noProof="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GB" sz="1800" noProof="0" dirty="0" err="1">
              <a:latin typeface="Calibri" panose="020F0502020204030204" pitchFamily="34" charset="0"/>
              <a:cs typeface="Calibri" panose="020F0502020204030204" pitchFamily="34" charset="0"/>
            </a:rPr>
            <a:t>će</a:t>
          </a:r>
          <a:r>
            <a:rPr lang="en-GB" sz="1800" noProof="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GB" sz="1800" noProof="0" dirty="0" err="1">
              <a:latin typeface="Calibri" panose="020F0502020204030204" pitchFamily="34" charset="0"/>
              <a:cs typeface="Calibri" panose="020F0502020204030204" pitchFamily="34" charset="0"/>
            </a:rPr>
            <a:t>biti</a:t>
          </a:r>
          <a:r>
            <a:rPr lang="en-GB" sz="1800" noProof="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GB" sz="1800" noProof="0" dirty="0" err="1">
              <a:latin typeface="Calibri" panose="020F0502020204030204" pitchFamily="34" charset="0"/>
              <a:cs typeface="Calibri" panose="020F0502020204030204" pitchFamily="34" charset="0"/>
            </a:rPr>
            <a:t>i</a:t>
          </a:r>
          <a:r>
            <a:rPr lang="en-GB" sz="1800" noProof="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GB" sz="1800" noProof="0" dirty="0" err="1">
              <a:latin typeface="Calibri" panose="020F0502020204030204" pitchFamily="34" charset="0"/>
              <a:cs typeface="Calibri" panose="020F0502020204030204" pitchFamily="34" charset="0"/>
            </a:rPr>
            <a:t>zaduženja</a:t>
          </a:r>
          <a:r>
            <a:rPr lang="en-GB" sz="1800" noProof="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GB" sz="1800" noProof="0" dirty="0" err="1">
              <a:latin typeface="Calibri" panose="020F0502020204030204" pitchFamily="34" charset="0"/>
              <a:cs typeface="Calibri" panose="020F0502020204030204" pitchFamily="34" charset="0"/>
            </a:rPr>
            <a:t>učitelja</a:t>
          </a:r>
          <a:r>
            <a:rPr lang="en-GB" sz="1800" noProof="0" dirty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hr-HR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8835A60-9B5B-44AD-9255-3138C2DEB423}" type="sibTrans" cxnId="{9392246A-D0B1-4EFC-9577-856CABBDAC11}">
      <dgm:prSet/>
      <dgm:spPr/>
      <dgm:t>
        <a:bodyPr/>
        <a:lstStyle/>
        <a:p>
          <a:endParaRPr lang="hr-HR" sz="2000">
            <a:latin typeface="Arial Narrow" panose="020B0606020202030204" pitchFamily="34" charset="0"/>
          </a:endParaRPr>
        </a:p>
      </dgm:t>
    </dgm:pt>
    <dgm:pt modelId="{A3652271-FE2F-42C3-B5A0-EEF033DDD721}" type="parTrans" cxnId="{9392246A-D0B1-4EFC-9577-856CABBDAC11}">
      <dgm:prSet/>
      <dgm:spPr/>
      <dgm:t>
        <a:bodyPr/>
        <a:lstStyle/>
        <a:p>
          <a:endParaRPr lang="hr-HR" sz="2000">
            <a:latin typeface="Arial Narrow" panose="020B0606020202030204" pitchFamily="34" charset="0"/>
          </a:endParaRPr>
        </a:p>
      </dgm:t>
    </dgm:pt>
    <dgm:pt modelId="{02BA77DF-E99B-4DE4-A429-0B21066DBE7F}">
      <dgm:prSet custT="1"/>
      <dgm:spPr/>
      <dgm:t>
        <a:bodyPr/>
        <a:lstStyle/>
        <a:p>
          <a:pPr algn="l"/>
          <a:r>
            <a:rPr lang="hr-HR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nadogradnja</a:t>
          </a:r>
          <a:r>
            <a:rPr lang="hr-HR" sz="2000">
              <a:latin typeface="Calibri" panose="020F0502020204030204" pitchFamily="34" charset="0"/>
              <a:cs typeface="Calibri" panose="020F0502020204030204" pitchFamily="34" charset="0"/>
            </a:rPr>
            <a:t> e-matice</a:t>
          </a:r>
          <a:endParaRPr lang="hr-HR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FE71156-9708-44C5-936E-A3AB5DAA7067}" type="sibTrans" cxnId="{14EF3542-5017-4E81-8520-F3FFE231CA91}">
      <dgm:prSet/>
      <dgm:spPr/>
      <dgm:t>
        <a:bodyPr/>
        <a:lstStyle/>
        <a:p>
          <a:endParaRPr lang="hr-HR" sz="2000">
            <a:latin typeface="Arial Narrow" panose="020B0606020202030204" pitchFamily="34" charset="0"/>
          </a:endParaRPr>
        </a:p>
      </dgm:t>
    </dgm:pt>
    <dgm:pt modelId="{46B86701-F539-4F90-959D-EBAF760096EC}" type="parTrans" cxnId="{14EF3542-5017-4E81-8520-F3FFE231CA91}">
      <dgm:prSet/>
      <dgm:spPr/>
      <dgm:t>
        <a:bodyPr/>
        <a:lstStyle/>
        <a:p>
          <a:endParaRPr lang="hr-HR" sz="2000">
            <a:latin typeface="Arial Narrow" panose="020B0606020202030204" pitchFamily="34" charset="0"/>
          </a:endParaRPr>
        </a:p>
      </dgm:t>
    </dgm:pt>
    <dgm:pt modelId="{FCCF1F0A-303A-4CD7-86B0-BDC980F29403}">
      <dgm:prSet custT="1"/>
      <dgm:spPr/>
      <dgm:t>
        <a:bodyPr/>
        <a:lstStyle/>
        <a:p>
          <a:pPr algn="l"/>
          <a:r>
            <a:rPr lang="hr-HR" sz="2000" dirty="0">
              <a:latin typeface="Calibri" panose="020F0502020204030204" pitchFamily="34" charset="0"/>
              <a:cs typeface="Calibri" panose="020F0502020204030204" pitchFamily="34" charset="0"/>
            </a:rPr>
            <a:t>prijava na visokoškolske ustanove i registar državne mature</a:t>
          </a:r>
        </a:p>
      </dgm:t>
    </dgm:pt>
    <dgm:pt modelId="{16E28874-AD77-4B8F-A43D-D7E13CB44B91}" type="parTrans" cxnId="{570FD51D-D5B4-4AA0-A89F-73F7CA7F4DB5}">
      <dgm:prSet/>
      <dgm:spPr/>
      <dgm:t>
        <a:bodyPr/>
        <a:lstStyle/>
        <a:p>
          <a:endParaRPr lang="hr-HR"/>
        </a:p>
      </dgm:t>
    </dgm:pt>
    <dgm:pt modelId="{10A487FC-25E8-4BBF-A2C2-5CAA1E958CF3}" type="sibTrans" cxnId="{570FD51D-D5B4-4AA0-A89F-73F7CA7F4DB5}">
      <dgm:prSet/>
      <dgm:spPr/>
      <dgm:t>
        <a:bodyPr/>
        <a:lstStyle/>
        <a:p>
          <a:endParaRPr lang="hr-HR"/>
        </a:p>
      </dgm:t>
    </dgm:pt>
    <dgm:pt modelId="{228940BF-D39F-4478-92AB-062FC413E740}">
      <dgm:prSet custT="1"/>
      <dgm:spPr/>
      <dgm:t>
        <a:bodyPr/>
        <a:lstStyle/>
        <a:p>
          <a:pPr algn="l"/>
          <a:r>
            <a:rPr lang="hr-HR" sz="2000" dirty="0">
              <a:latin typeface="Calibri" panose="020F0502020204030204" pitchFamily="34" charset="0"/>
              <a:cs typeface="Calibri" panose="020F0502020204030204" pitchFamily="34" charset="0"/>
            </a:rPr>
            <a:t>Nacionalni informacijski sustav obrazovanja odraslih</a:t>
          </a:r>
        </a:p>
      </dgm:t>
    </dgm:pt>
    <dgm:pt modelId="{65CDFAC2-13CD-45AA-9044-A60C1F61203B}" type="parTrans" cxnId="{C653FB65-AE3B-4841-9148-75C8338BCC83}">
      <dgm:prSet/>
      <dgm:spPr/>
      <dgm:t>
        <a:bodyPr/>
        <a:lstStyle/>
        <a:p>
          <a:endParaRPr lang="hr-HR"/>
        </a:p>
      </dgm:t>
    </dgm:pt>
    <dgm:pt modelId="{B99AA3BF-ADB6-4620-8654-02A043015E9D}" type="sibTrans" cxnId="{C653FB65-AE3B-4841-9148-75C8338BCC83}">
      <dgm:prSet/>
      <dgm:spPr/>
      <dgm:t>
        <a:bodyPr/>
        <a:lstStyle/>
        <a:p>
          <a:endParaRPr lang="hr-HR"/>
        </a:p>
      </dgm:t>
    </dgm:pt>
    <dgm:pt modelId="{5E4F53E8-D8AC-4741-B82B-F1C8312A1465}">
      <dgm:prSet custT="1"/>
      <dgm:spPr/>
      <dgm:t>
        <a:bodyPr/>
        <a:lstStyle/>
        <a:p>
          <a:r>
            <a:rPr lang="hr-HR" sz="1800" i="1" baseline="0">
              <a:latin typeface="Calibri" panose="020F0502020204030204" pitchFamily="34" charset="0"/>
              <a:cs typeface="Calibri" panose="020F0502020204030204" pitchFamily="34" charset="0"/>
            </a:rPr>
            <a:t>aplikacija koja je već razvijena, ali se unapređuju i razvijaju dodatne funkcionalnosti</a:t>
          </a:r>
          <a:endParaRPr lang="hr-HR" sz="1800" i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632622C-96A1-40A2-8582-6D30F492704B}" type="parTrans" cxnId="{E9F62F26-D394-4C9F-9FFE-0765DA9EE4B6}">
      <dgm:prSet/>
      <dgm:spPr/>
      <dgm:t>
        <a:bodyPr/>
        <a:lstStyle/>
        <a:p>
          <a:endParaRPr lang="hr-HR"/>
        </a:p>
      </dgm:t>
    </dgm:pt>
    <dgm:pt modelId="{D6A86377-5428-4F49-9C34-C72CFFBEAD6C}" type="sibTrans" cxnId="{E9F62F26-D394-4C9F-9FFE-0765DA9EE4B6}">
      <dgm:prSet/>
      <dgm:spPr/>
      <dgm:t>
        <a:bodyPr/>
        <a:lstStyle/>
        <a:p>
          <a:endParaRPr lang="hr-HR"/>
        </a:p>
      </dgm:t>
    </dgm:pt>
    <dgm:pt modelId="{1916D054-39F6-4958-ADED-222902239988}" type="pres">
      <dgm:prSet presAssocID="{D83FEDCE-4346-4ADE-AD68-ED18A5C3897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8B391D66-337B-4344-9741-1894EB2E211D}" type="pres">
      <dgm:prSet presAssocID="{2D184B5C-CD5E-4450-88BA-21749258A466}" presName="linNode" presStyleCnt="0"/>
      <dgm:spPr/>
    </dgm:pt>
    <dgm:pt modelId="{6985EB00-1D26-45B5-BAA4-065E80799ABB}" type="pres">
      <dgm:prSet presAssocID="{2D184B5C-CD5E-4450-88BA-21749258A466}" presName="parentShp" presStyleLbl="node1" presStyleIdx="0" presStyleCnt="7" custLinFactNeighborY="408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29A1CF9-0724-4153-87C5-50AE5A2E0D77}" type="pres">
      <dgm:prSet presAssocID="{2D184B5C-CD5E-4450-88BA-21749258A466}" presName="childShp" presStyleLbl="bgAccFollowNode1" presStyleIdx="0" presStyleCnt="7" custLinFactNeighborY="272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C12FFED-8BCC-4801-BC6F-92209E04C43C}" type="pres">
      <dgm:prSet presAssocID="{A1380D92-5679-407A-8135-C643141ECD28}" presName="spacing" presStyleCnt="0"/>
      <dgm:spPr/>
    </dgm:pt>
    <dgm:pt modelId="{2FE4C4F5-2B60-4298-9341-E8881FACC9F7}" type="pres">
      <dgm:prSet presAssocID="{F6F4FAC7-E0BF-46FA-9543-E85239520A7B}" presName="linNode" presStyleCnt="0"/>
      <dgm:spPr/>
    </dgm:pt>
    <dgm:pt modelId="{3C7D594F-C39D-40E6-9CC5-0038EAB1DCBD}" type="pres">
      <dgm:prSet presAssocID="{F6F4FAC7-E0BF-46FA-9543-E85239520A7B}" presName="parentShp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10E6ED7-118E-4D21-8413-69280FBB4CF0}" type="pres">
      <dgm:prSet presAssocID="{F6F4FAC7-E0BF-46FA-9543-E85239520A7B}" presName="childShp" presStyleLbl="bgAccFollowNode1" presStyleIdx="1" presStyleCnt="7" custLinFactNeighborX="-280" custLinFactNeighborY="44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92C2F13-4AC9-410E-991D-FB05FD2B2D4D}" type="pres">
      <dgm:prSet presAssocID="{6F6A72F3-2EC0-4F1B-8E45-BDD7E4413988}" presName="spacing" presStyleCnt="0"/>
      <dgm:spPr/>
    </dgm:pt>
    <dgm:pt modelId="{84D02CA6-0835-4B28-BD45-F2DE0BF99DF7}" type="pres">
      <dgm:prSet presAssocID="{4352A3E9-DB5A-4B63-B52B-13F5D3B59E37}" presName="linNode" presStyleCnt="0"/>
      <dgm:spPr/>
    </dgm:pt>
    <dgm:pt modelId="{0CA85B7C-1888-4A17-81A8-8824633E7AB6}" type="pres">
      <dgm:prSet presAssocID="{4352A3E9-DB5A-4B63-B52B-13F5D3B59E37}" presName="parentShp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09A45F5-38EC-47B1-BA3D-F3FC73B008A8}" type="pres">
      <dgm:prSet presAssocID="{4352A3E9-DB5A-4B63-B52B-13F5D3B59E37}" presName="childShp" presStyleLbl="bgAccFollowNode1" presStyleIdx="2" presStyleCnt="7" custLinFactNeighborY="111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5BD9011-3FE2-43DA-B4BA-09A7B9832CA7}" type="pres">
      <dgm:prSet presAssocID="{F93CE74A-45EB-41ED-9D2A-A2B4610A0A8C}" presName="spacing" presStyleCnt="0"/>
      <dgm:spPr/>
    </dgm:pt>
    <dgm:pt modelId="{C48C79EF-F42A-43DC-B52D-13A3CC09A036}" type="pres">
      <dgm:prSet presAssocID="{B31E72EC-BF6A-4201-917D-BC91F067072B}" presName="linNode" presStyleCnt="0"/>
      <dgm:spPr/>
    </dgm:pt>
    <dgm:pt modelId="{FF0349A9-ED1D-4317-A1E8-9209C98EA868}" type="pres">
      <dgm:prSet presAssocID="{B31E72EC-BF6A-4201-917D-BC91F067072B}" presName="parentShp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E0AC952-5741-47BA-BD4C-C44E7A4B7B8A}" type="pres">
      <dgm:prSet presAssocID="{B31E72EC-BF6A-4201-917D-BC91F067072B}" presName="childShp" presStyleLbl="bg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1C650EA-8F56-4EC5-8323-57FC64061834}" type="pres">
      <dgm:prSet presAssocID="{A360B2EE-F041-4DA2-8997-8F99CA8B6BF2}" presName="spacing" presStyleCnt="0"/>
      <dgm:spPr/>
    </dgm:pt>
    <dgm:pt modelId="{5FD09B83-8695-442B-9FFB-0015395AED21}" type="pres">
      <dgm:prSet presAssocID="{FCCF1F0A-303A-4CD7-86B0-BDC980F29403}" presName="linNode" presStyleCnt="0"/>
      <dgm:spPr/>
    </dgm:pt>
    <dgm:pt modelId="{9166B01E-DDAF-42D0-81CF-9E60E3455C00}" type="pres">
      <dgm:prSet presAssocID="{FCCF1F0A-303A-4CD7-86B0-BDC980F29403}" presName="parentShp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C8197ED-CBCE-4707-874E-F5CE4A6D1F1B}" type="pres">
      <dgm:prSet presAssocID="{FCCF1F0A-303A-4CD7-86B0-BDC980F29403}" presName="childShp" presStyleLbl="bgAccFollowNode1" presStyleIdx="4" presStyleCnt="7" custLinFactNeighborY="-136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A5BA5D3-2883-4267-AE6E-79F635612B77}" type="pres">
      <dgm:prSet presAssocID="{10A487FC-25E8-4BBF-A2C2-5CAA1E958CF3}" presName="spacing" presStyleCnt="0"/>
      <dgm:spPr/>
    </dgm:pt>
    <dgm:pt modelId="{C78B60E3-0C72-4F1B-A75E-2E8B069189C0}" type="pres">
      <dgm:prSet presAssocID="{02BA77DF-E99B-4DE4-A429-0B21066DBE7F}" presName="linNode" presStyleCnt="0"/>
      <dgm:spPr/>
    </dgm:pt>
    <dgm:pt modelId="{71A147FB-57AE-44ED-95CD-AC3F2BC82007}" type="pres">
      <dgm:prSet presAssocID="{02BA77DF-E99B-4DE4-A429-0B21066DBE7F}" presName="parentShp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EC7F4A8-0312-44B0-844D-B0243629AB57}" type="pres">
      <dgm:prSet presAssocID="{02BA77DF-E99B-4DE4-A429-0B21066DBE7F}" presName="childShp" presStyleLbl="bg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FCC538B-84B2-4549-946D-B14020B69E33}" type="pres">
      <dgm:prSet presAssocID="{8FE71156-9708-44C5-936E-A3AB5DAA7067}" presName="spacing" presStyleCnt="0"/>
      <dgm:spPr/>
    </dgm:pt>
    <dgm:pt modelId="{B402A41B-D540-4FA5-B24F-BF742C4DD178}" type="pres">
      <dgm:prSet presAssocID="{228940BF-D39F-4478-92AB-062FC413E740}" presName="linNode" presStyleCnt="0"/>
      <dgm:spPr/>
    </dgm:pt>
    <dgm:pt modelId="{74182F80-C3BA-4C5D-A0F5-840D9F0D849C}" type="pres">
      <dgm:prSet presAssocID="{228940BF-D39F-4478-92AB-062FC413E740}" presName="parentShp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650EF67-879C-4816-B2B1-4DEE3FCB94C0}" type="pres">
      <dgm:prSet presAssocID="{228940BF-D39F-4478-92AB-062FC413E740}" presName="childShp" presStyleLbl="bgAccFollowNode1" presStyleIdx="6" presStyleCnt="7">
        <dgm:presLayoutVars>
          <dgm:bulletEnabled val="1"/>
        </dgm:presLayoutVars>
      </dgm:prSet>
      <dgm:spPr/>
    </dgm:pt>
  </dgm:ptLst>
  <dgm:cxnLst>
    <dgm:cxn modelId="{F2581CBB-46DB-435C-86D1-6B15352124EB}" type="presOf" srcId="{02BA77DF-E99B-4DE4-A429-0B21066DBE7F}" destId="{71A147FB-57AE-44ED-95CD-AC3F2BC82007}" srcOrd="0" destOrd="0" presId="urn:microsoft.com/office/officeart/2005/8/layout/vList6"/>
    <dgm:cxn modelId="{1A2DAD0A-9D25-4FA6-9BE6-DE18AECDCBD6}" type="presOf" srcId="{2D184B5C-CD5E-4450-88BA-21749258A466}" destId="{6985EB00-1D26-45B5-BAA4-065E80799ABB}" srcOrd="0" destOrd="0" presId="urn:microsoft.com/office/officeart/2005/8/layout/vList6"/>
    <dgm:cxn modelId="{ECA94F15-980E-43E7-B8AE-34B63F5B86C3}" type="presOf" srcId="{B0AD0966-FA68-4D6B-8062-4329E9ABB670}" destId="{7EC7F4A8-0312-44B0-844D-B0243629AB57}" srcOrd="0" destOrd="0" presId="urn:microsoft.com/office/officeart/2005/8/layout/vList6"/>
    <dgm:cxn modelId="{570FD51D-D5B4-4AA0-A89F-73F7CA7F4DB5}" srcId="{D83FEDCE-4346-4ADE-AD68-ED18A5C38972}" destId="{FCCF1F0A-303A-4CD7-86B0-BDC980F29403}" srcOrd="4" destOrd="0" parTransId="{16E28874-AD77-4B8F-A43D-D7E13CB44B91}" sibTransId="{10A487FC-25E8-4BBF-A2C2-5CAA1E958CF3}"/>
    <dgm:cxn modelId="{06324299-C951-42F2-8BA6-6B2905BC840F}" type="presOf" srcId="{FCCF1F0A-303A-4CD7-86B0-BDC980F29403}" destId="{9166B01E-DDAF-42D0-81CF-9E60E3455C00}" srcOrd="0" destOrd="0" presId="urn:microsoft.com/office/officeart/2005/8/layout/vList6"/>
    <dgm:cxn modelId="{C6B59453-B9D7-43D2-8FAF-F93460065AC3}" type="presOf" srcId="{F6F4FAC7-E0BF-46FA-9543-E85239520A7B}" destId="{3C7D594F-C39D-40E6-9CC5-0038EAB1DCBD}" srcOrd="0" destOrd="0" presId="urn:microsoft.com/office/officeart/2005/8/layout/vList6"/>
    <dgm:cxn modelId="{0400E6BB-ED27-4946-97F2-5FE5AC9F78D3}" type="presOf" srcId="{932A1F6D-62B0-42F2-B669-AADC133AFDB6}" destId="{AE0AC952-5741-47BA-BD4C-C44E7A4B7B8A}" srcOrd="0" destOrd="0" presId="urn:microsoft.com/office/officeart/2005/8/layout/vList6"/>
    <dgm:cxn modelId="{8A7140D0-6E33-437C-B746-71F2F4FEA113}" srcId="{D83FEDCE-4346-4ADE-AD68-ED18A5C38972}" destId="{2D184B5C-CD5E-4450-88BA-21749258A466}" srcOrd="0" destOrd="0" parTransId="{0007474E-1556-43FA-9275-33B8458133DA}" sibTransId="{A1380D92-5679-407A-8135-C643141ECD28}"/>
    <dgm:cxn modelId="{A13D6EB1-20E3-449C-9534-8ABE7580E108}" type="presOf" srcId="{EE971A04-4142-4376-B7D4-70157D7E1E63}" destId="{429A1CF9-0724-4153-87C5-50AE5A2E0D77}" srcOrd="0" destOrd="0" presId="urn:microsoft.com/office/officeart/2005/8/layout/vList6"/>
    <dgm:cxn modelId="{D48DC081-466E-4CDB-BDC9-CB13CC73DCD8}" srcId="{B31E72EC-BF6A-4201-917D-BC91F067072B}" destId="{932A1F6D-62B0-42F2-B669-AADC133AFDB6}" srcOrd="0" destOrd="0" parTransId="{71F6034E-12ED-4E45-AAD5-E0247BFDE1CE}" sibTransId="{78104D40-20F5-455C-9A45-F9C2D6A40466}"/>
    <dgm:cxn modelId="{B87C2E40-FCE2-4145-A3F9-6F9A50D4FEAF}" type="presOf" srcId="{1639F450-8844-4BF0-A45A-4CB37B7C3C5F}" destId="{009A45F5-38EC-47B1-BA3D-F3FC73B008A8}" srcOrd="0" destOrd="0" presId="urn:microsoft.com/office/officeart/2005/8/layout/vList6"/>
    <dgm:cxn modelId="{3890C5E4-84D2-4698-BC3B-ADB26EA3FE27}" srcId="{4352A3E9-DB5A-4B63-B52B-13F5D3B59E37}" destId="{1639F450-8844-4BF0-A45A-4CB37B7C3C5F}" srcOrd="0" destOrd="0" parTransId="{350F8847-8B7B-410E-94BA-67FFB04A2402}" sibTransId="{75D602D5-055C-4BF3-8A40-92BC35CE3F20}"/>
    <dgm:cxn modelId="{A6EED19B-30E3-457D-AC61-0EF2ABC61FE9}" type="presOf" srcId="{B31E72EC-BF6A-4201-917D-BC91F067072B}" destId="{FF0349A9-ED1D-4317-A1E8-9209C98EA868}" srcOrd="0" destOrd="0" presId="urn:microsoft.com/office/officeart/2005/8/layout/vList6"/>
    <dgm:cxn modelId="{CC34D763-2E8D-4176-A615-8764B859365C}" type="presOf" srcId="{8F285938-62D7-42C7-A049-8FCE95E2A229}" destId="{610E6ED7-118E-4D21-8413-69280FBB4CF0}" srcOrd="0" destOrd="0" presId="urn:microsoft.com/office/officeart/2005/8/layout/vList6"/>
    <dgm:cxn modelId="{14EF3542-5017-4E81-8520-F3FFE231CA91}" srcId="{D83FEDCE-4346-4ADE-AD68-ED18A5C38972}" destId="{02BA77DF-E99B-4DE4-A429-0B21066DBE7F}" srcOrd="5" destOrd="0" parTransId="{46B86701-F539-4F90-959D-EBAF760096EC}" sibTransId="{8FE71156-9708-44C5-936E-A3AB5DAA7067}"/>
    <dgm:cxn modelId="{9BABFAE8-2301-4F36-9C51-857F78AB3DCC}" srcId="{D83FEDCE-4346-4ADE-AD68-ED18A5C38972}" destId="{4352A3E9-DB5A-4B63-B52B-13F5D3B59E37}" srcOrd="2" destOrd="0" parTransId="{8153997E-6229-4518-8DE6-D92D7889B933}" sibTransId="{F93CE74A-45EB-41ED-9D2A-A2B4610A0A8C}"/>
    <dgm:cxn modelId="{50F4F216-5949-4B25-9855-76A07915E0A0}" type="presOf" srcId="{D83FEDCE-4346-4ADE-AD68-ED18A5C38972}" destId="{1916D054-39F6-4958-ADED-222902239988}" srcOrd="0" destOrd="0" presId="urn:microsoft.com/office/officeart/2005/8/layout/vList6"/>
    <dgm:cxn modelId="{9392246A-D0B1-4EFC-9577-856CABBDAC11}" srcId="{02BA77DF-E99B-4DE4-A429-0B21066DBE7F}" destId="{B0AD0966-FA68-4D6B-8062-4329E9ABB670}" srcOrd="0" destOrd="0" parTransId="{A3652271-FE2F-42C3-B5A0-EEF033DDD721}" sibTransId="{98835A60-9B5B-44AD-9255-3138C2DEB423}"/>
    <dgm:cxn modelId="{02B3258A-113C-44D8-8339-787E0EECC0DA}" type="presOf" srcId="{228940BF-D39F-4478-92AB-062FC413E740}" destId="{74182F80-C3BA-4C5D-A0F5-840D9F0D849C}" srcOrd="0" destOrd="0" presId="urn:microsoft.com/office/officeart/2005/8/layout/vList6"/>
    <dgm:cxn modelId="{A1FACFDF-96C0-4A5B-A644-0314A6CC0614}" type="presOf" srcId="{4352A3E9-DB5A-4B63-B52B-13F5D3B59E37}" destId="{0CA85B7C-1888-4A17-81A8-8824633E7AB6}" srcOrd="0" destOrd="0" presId="urn:microsoft.com/office/officeart/2005/8/layout/vList6"/>
    <dgm:cxn modelId="{C653FB65-AE3B-4841-9148-75C8338BCC83}" srcId="{D83FEDCE-4346-4ADE-AD68-ED18A5C38972}" destId="{228940BF-D39F-4478-92AB-062FC413E740}" srcOrd="6" destOrd="0" parTransId="{65CDFAC2-13CD-45AA-9044-A60C1F61203B}" sibTransId="{B99AA3BF-ADB6-4620-8654-02A043015E9D}"/>
    <dgm:cxn modelId="{5F585424-F2F9-4EB7-85BC-20D5AB7F02A7}" srcId="{F6F4FAC7-E0BF-46FA-9543-E85239520A7B}" destId="{8F285938-62D7-42C7-A049-8FCE95E2A229}" srcOrd="0" destOrd="0" parTransId="{24BA9483-EEC7-4496-94C8-B599C097AEF5}" sibTransId="{15134EF6-1A09-4F2D-A963-4F7DCF8C38D5}"/>
    <dgm:cxn modelId="{E9F62F26-D394-4C9F-9FFE-0765DA9EE4B6}" srcId="{FCCF1F0A-303A-4CD7-86B0-BDC980F29403}" destId="{5E4F53E8-D8AC-4741-B82B-F1C8312A1465}" srcOrd="0" destOrd="0" parTransId="{3632622C-96A1-40A2-8582-6D30F492704B}" sibTransId="{D6A86377-5428-4F49-9C34-C72CFFBEAD6C}"/>
    <dgm:cxn modelId="{AC1A4C50-616D-45A6-9BD9-72BB54D933B5}" srcId="{2D184B5C-CD5E-4450-88BA-21749258A466}" destId="{EE971A04-4142-4376-B7D4-70157D7E1E63}" srcOrd="0" destOrd="0" parTransId="{91C375D9-8220-40FF-8DA8-3FFF0211AEF0}" sibTransId="{D73E83BC-C394-414F-A3D9-1C8356AD453D}"/>
    <dgm:cxn modelId="{9BC48060-6E3A-49EA-AB59-541D82A01135}" srcId="{D83FEDCE-4346-4ADE-AD68-ED18A5C38972}" destId="{F6F4FAC7-E0BF-46FA-9543-E85239520A7B}" srcOrd="1" destOrd="0" parTransId="{8B8E3CE5-B0DD-4175-BA64-81930A0CE87E}" sibTransId="{6F6A72F3-2EC0-4F1B-8E45-BDD7E4413988}"/>
    <dgm:cxn modelId="{02A3CC32-DC86-4CEF-AA29-BE666043A8E6}" type="presOf" srcId="{FFE0F626-5A28-4C06-AD04-176271109807}" destId="{610E6ED7-118E-4D21-8413-69280FBB4CF0}" srcOrd="0" destOrd="1" presId="urn:microsoft.com/office/officeart/2005/8/layout/vList6"/>
    <dgm:cxn modelId="{DB0237B2-6377-4315-BEBF-0982D682EC98}" srcId="{D83FEDCE-4346-4ADE-AD68-ED18A5C38972}" destId="{B31E72EC-BF6A-4201-917D-BC91F067072B}" srcOrd="3" destOrd="0" parTransId="{263216CE-8372-4261-8C17-F80DAC5716E7}" sibTransId="{A360B2EE-F041-4DA2-8997-8F99CA8B6BF2}"/>
    <dgm:cxn modelId="{36E41753-4783-48B9-879F-ECFF722195AA}" srcId="{F6F4FAC7-E0BF-46FA-9543-E85239520A7B}" destId="{FFE0F626-5A28-4C06-AD04-176271109807}" srcOrd="1" destOrd="0" parTransId="{B9F4AE2A-5F9C-4F67-932C-5EE5005899A3}" sibTransId="{4CF74359-14EC-4619-8E2B-235865080D81}"/>
    <dgm:cxn modelId="{D6D212EE-EA3B-4DBB-A4E3-C6751FD93E31}" type="presOf" srcId="{5E4F53E8-D8AC-4741-B82B-F1C8312A1465}" destId="{8C8197ED-CBCE-4707-874E-F5CE4A6D1F1B}" srcOrd="0" destOrd="0" presId="urn:microsoft.com/office/officeart/2005/8/layout/vList6"/>
    <dgm:cxn modelId="{9254BA16-A247-4F39-9580-FD6B7FBA1395}" type="presParOf" srcId="{1916D054-39F6-4958-ADED-222902239988}" destId="{8B391D66-337B-4344-9741-1894EB2E211D}" srcOrd="0" destOrd="0" presId="urn:microsoft.com/office/officeart/2005/8/layout/vList6"/>
    <dgm:cxn modelId="{47A76DC5-AD0A-4144-A0E8-6A457B1873EC}" type="presParOf" srcId="{8B391D66-337B-4344-9741-1894EB2E211D}" destId="{6985EB00-1D26-45B5-BAA4-065E80799ABB}" srcOrd="0" destOrd="0" presId="urn:microsoft.com/office/officeart/2005/8/layout/vList6"/>
    <dgm:cxn modelId="{CEE119C9-1FEE-4A91-B33C-063A50C41541}" type="presParOf" srcId="{8B391D66-337B-4344-9741-1894EB2E211D}" destId="{429A1CF9-0724-4153-87C5-50AE5A2E0D77}" srcOrd="1" destOrd="0" presId="urn:microsoft.com/office/officeart/2005/8/layout/vList6"/>
    <dgm:cxn modelId="{44BB0324-26AD-45CE-9407-CD8305AB4EB8}" type="presParOf" srcId="{1916D054-39F6-4958-ADED-222902239988}" destId="{7C12FFED-8BCC-4801-BC6F-92209E04C43C}" srcOrd="1" destOrd="0" presId="urn:microsoft.com/office/officeart/2005/8/layout/vList6"/>
    <dgm:cxn modelId="{CA61D4F1-C1C0-454A-8E15-382DC322F5A3}" type="presParOf" srcId="{1916D054-39F6-4958-ADED-222902239988}" destId="{2FE4C4F5-2B60-4298-9341-E8881FACC9F7}" srcOrd="2" destOrd="0" presId="urn:microsoft.com/office/officeart/2005/8/layout/vList6"/>
    <dgm:cxn modelId="{E4DAD621-5CEE-4C65-9FC5-08CC00A5320C}" type="presParOf" srcId="{2FE4C4F5-2B60-4298-9341-E8881FACC9F7}" destId="{3C7D594F-C39D-40E6-9CC5-0038EAB1DCBD}" srcOrd="0" destOrd="0" presId="urn:microsoft.com/office/officeart/2005/8/layout/vList6"/>
    <dgm:cxn modelId="{57A8FBD7-43A9-4924-BAA1-D28CB4956027}" type="presParOf" srcId="{2FE4C4F5-2B60-4298-9341-E8881FACC9F7}" destId="{610E6ED7-118E-4D21-8413-69280FBB4CF0}" srcOrd="1" destOrd="0" presId="urn:microsoft.com/office/officeart/2005/8/layout/vList6"/>
    <dgm:cxn modelId="{9C3FC532-63D1-4686-8DE6-E67AAA994315}" type="presParOf" srcId="{1916D054-39F6-4958-ADED-222902239988}" destId="{392C2F13-4AC9-410E-991D-FB05FD2B2D4D}" srcOrd="3" destOrd="0" presId="urn:microsoft.com/office/officeart/2005/8/layout/vList6"/>
    <dgm:cxn modelId="{0C5A5A41-F1A1-44D9-BFDB-93D77154BCE6}" type="presParOf" srcId="{1916D054-39F6-4958-ADED-222902239988}" destId="{84D02CA6-0835-4B28-BD45-F2DE0BF99DF7}" srcOrd="4" destOrd="0" presId="urn:microsoft.com/office/officeart/2005/8/layout/vList6"/>
    <dgm:cxn modelId="{A5133973-C25E-444E-9825-C5712AE38874}" type="presParOf" srcId="{84D02CA6-0835-4B28-BD45-F2DE0BF99DF7}" destId="{0CA85B7C-1888-4A17-81A8-8824633E7AB6}" srcOrd="0" destOrd="0" presId="urn:microsoft.com/office/officeart/2005/8/layout/vList6"/>
    <dgm:cxn modelId="{928C9FEF-C2A3-47DE-832B-476360F3EAEC}" type="presParOf" srcId="{84D02CA6-0835-4B28-BD45-F2DE0BF99DF7}" destId="{009A45F5-38EC-47B1-BA3D-F3FC73B008A8}" srcOrd="1" destOrd="0" presId="urn:microsoft.com/office/officeart/2005/8/layout/vList6"/>
    <dgm:cxn modelId="{9A6BBF53-B852-4946-81B6-00297150B361}" type="presParOf" srcId="{1916D054-39F6-4958-ADED-222902239988}" destId="{E5BD9011-3FE2-43DA-B4BA-09A7B9832CA7}" srcOrd="5" destOrd="0" presId="urn:microsoft.com/office/officeart/2005/8/layout/vList6"/>
    <dgm:cxn modelId="{B13BB5FD-1565-4F05-A543-85943D81FB26}" type="presParOf" srcId="{1916D054-39F6-4958-ADED-222902239988}" destId="{C48C79EF-F42A-43DC-B52D-13A3CC09A036}" srcOrd="6" destOrd="0" presId="urn:microsoft.com/office/officeart/2005/8/layout/vList6"/>
    <dgm:cxn modelId="{8C28A72B-E0F7-400B-B77F-F3D4AA91CD0C}" type="presParOf" srcId="{C48C79EF-F42A-43DC-B52D-13A3CC09A036}" destId="{FF0349A9-ED1D-4317-A1E8-9209C98EA868}" srcOrd="0" destOrd="0" presId="urn:microsoft.com/office/officeart/2005/8/layout/vList6"/>
    <dgm:cxn modelId="{96747345-E7E5-4EFC-850F-8F699CF4EC0F}" type="presParOf" srcId="{C48C79EF-F42A-43DC-B52D-13A3CC09A036}" destId="{AE0AC952-5741-47BA-BD4C-C44E7A4B7B8A}" srcOrd="1" destOrd="0" presId="urn:microsoft.com/office/officeart/2005/8/layout/vList6"/>
    <dgm:cxn modelId="{52CF4A49-C75B-4D23-9D9D-6B298BE237A4}" type="presParOf" srcId="{1916D054-39F6-4958-ADED-222902239988}" destId="{B1C650EA-8F56-4EC5-8323-57FC64061834}" srcOrd="7" destOrd="0" presId="urn:microsoft.com/office/officeart/2005/8/layout/vList6"/>
    <dgm:cxn modelId="{23D9D0FC-0459-4591-AE46-1B8368DE0A38}" type="presParOf" srcId="{1916D054-39F6-4958-ADED-222902239988}" destId="{5FD09B83-8695-442B-9FFB-0015395AED21}" srcOrd="8" destOrd="0" presId="urn:microsoft.com/office/officeart/2005/8/layout/vList6"/>
    <dgm:cxn modelId="{22744759-6CD6-468A-BC83-B98170DF6D46}" type="presParOf" srcId="{5FD09B83-8695-442B-9FFB-0015395AED21}" destId="{9166B01E-DDAF-42D0-81CF-9E60E3455C00}" srcOrd="0" destOrd="0" presId="urn:microsoft.com/office/officeart/2005/8/layout/vList6"/>
    <dgm:cxn modelId="{773A0C79-305C-417E-AFDA-032353F9164C}" type="presParOf" srcId="{5FD09B83-8695-442B-9FFB-0015395AED21}" destId="{8C8197ED-CBCE-4707-874E-F5CE4A6D1F1B}" srcOrd="1" destOrd="0" presId="urn:microsoft.com/office/officeart/2005/8/layout/vList6"/>
    <dgm:cxn modelId="{66658AF4-6692-4413-96E5-1D510CA9135E}" type="presParOf" srcId="{1916D054-39F6-4958-ADED-222902239988}" destId="{EA5BA5D3-2883-4267-AE6E-79F635612B77}" srcOrd="9" destOrd="0" presId="urn:microsoft.com/office/officeart/2005/8/layout/vList6"/>
    <dgm:cxn modelId="{4F128CB0-943F-4AD0-A119-F03FE41A6391}" type="presParOf" srcId="{1916D054-39F6-4958-ADED-222902239988}" destId="{C78B60E3-0C72-4F1B-A75E-2E8B069189C0}" srcOrd="10" destOrd="0" presId="urn:microsoft.com/office/officeart/2005/8/layout/vList6"/>
    <dgm:cxn modelId="{5ADEA45F-D6E9-4984-B0FC-012CAA27F3E9}" type="presParOf" srcId="{C78B60E3-0C72-4F1B-A75E-2E8B069189C0}" destId="{71A147FB-57AE-44ED-95CD-AC3F2BC82007}" srcOrd="0" destOrd="0" presId="urn:microsoft.com/office/officeart/2005/8/layout/vList6"/>
    <dgm:cxn modelId="{98337059-EF3D-45D1-849F-51A43AF0BAF5}" type="presParOf" srcId="{C78B60E3-0C72-4F1B-A75E-2E8B069189C0}" destId="{7EC7F4A8-0312-44B0-844D-B0243629AB57}" srcOrd="1" destOrd="0" presId="urn:microsoft.com/office/officeart/2005/8/layout/vList6"/>
    <dgm:cxn modelId="{8312D12B-9D07-47F1-AF2E-156ED05722B9}" type="presParOf" srcId="{1916D054-39F6-4958-ADED-222902239988}" destId="{3FCC538B-84B2-4549-946D-B14020B69E33}" srcOrd="11" destOrd="0" presId="urn:microsoft.com/office/officeart/2005/8/layout/vList6"/>
    <dgm:cxn modelId="{62052171-6571-48B6-8C08-916684BFD270}" type="presParOf" srcId="{1916D054-39F6-4958-ADED-222902239988}" destId="{B402A41B-D540-4FA5-B24F-BF742C4DD178}" srcOrd="12" destOrd="0" presId="urn:microsoft.com/office/officeart/2005/8/layout/vList6"/>
    <dgm:cxn modelId="{0FEA8957-102B-46C8-AB34-5345F11570FC}" type="presParOf" srcId="{B402A41B-D540-4FA5-B24F-BF742C4DD178}" destId="{74182F80-C3BA-4C5D-A0F5-840D9F0D849C}" srcOrd="0" destOrd="0" presId="urn:microsoft.com/office/officeart/2005/8/layout/vList6"/>
    <dgm:cxn modelId="{E9986D53-6899-4DF0-9C63-8FAE9F85FDE0}" type="presParOf" srcId="{B402A41B-D540-4FA5-B24F-BF742C4DD178}" destId="{B650EF67-879C-4816-B2B1-4DEE3FCB94C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C3EFF7-6E55-4B49-A125-F07F16D068D7}" type="datetimeFigureOut">
              <a:rPr lang="hr-HR" smtClean="0"/>
              <a:t>7.12.2021.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594858-2613-4AC3-A4BD-860BB5C6157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04818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EAACB-E132-4DDA-AD12-96CA04B20F70}" type="slidenum">
              <a:rPr lang="hr-HR" altLang="sr-Latn-RS" smtClean="0"/>
              <a:pPr/>
              <a:t>15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484783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EAACB-E132-4DDA-AD12-96CA04B20F70}" type="slidenum">
              <a:rPr lang="hr-HR" altLang="sr-Latn-RS" smtClean="0"/>
              <a:pPr/>
              <a:t>16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767321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12/7/2021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E49B24-4729-4070-B746-07AA621006D6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87932028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12/7/2021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12/7/2021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12/7/2021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12/7/2021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12/7/2021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12/7/2021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12/7/2021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12/7/2021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ransition spd="slow">
    <p:push dir="u"/>
  </p:transition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82CED289-6BBF-49C0-9964-C44592BD9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0" y="571500"/>
            <a:ext cx="10782300" cy="5715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900CE67-AA37-4E0C-99C7-5856F3B9EE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850" y="5648246"/>
            <a:ext cx="10782299" cy="628269"/>
          </a:xfrm>
          <a:ln>
            <a:noFill/>
          </a:ln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lnSpc>
                <a:spcPct val="100000"/>
              </a:lnSpc>
            </a:pPr>
            <a:r>
              <a:rPr lang="hr-HR" sz="2000" b="1" cap="none" spc="0" dirty="0">
                <a:ln/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IZRADA ZAKONA O ODGOJU I OBRAZOVANJU U OSNOVNOJ I SREDNJOJ ŠKOLI</a:t>
            </a:r>
            <a:endParaRPr lang="hr-HR" sz="2000" b="1" cap="none" spc="0" dirty="0">
              <a:ln/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9F6AFE2E-E1F6-4CE6-9034-D1CF4FFEBE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6327826"/>
            <a:ext cx="6801612" cy="512418"/>
          </a:xfrm>
        </p:spPr>
        <p:txBody>
          <a:bodyPr>
            <a:normAutofit/>
          </a:bodyPr>
          <a:lstStyle/>
          <a:p>
            <a:r>
              <a:rPr lang="hr-HR" sz="24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Antonija Mirosavljević, prof. </a:t>
            </a:r>
          </a:p>
        </p:txBody>
      </p:sp>
    </p:spTree>
    <p:extLst>
      <p:ext uri="{BB962C8B-B14F-4D97-AF65-F5344CB8AC3E}">
        <p14:creationId xmlns:p14="http://schemas.microsoft.com/office/powerpoint/2010/main" val="676913299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053DF88-758B-4821-8420-041835D76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47440"/>
            <a:ext cx="7729728" cy="756000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hr-HR" b="1" cap="none" spc="0" dirty="0">
                <a:ln/>
                <a:solidFill>
                  <a:srgbClr val="FF0000"/>
                </a:solidFill>
                <a:cs typeface="Calibri" panose="020F0502020204030204" pitchFamily="34" charset="0"/>
              </a:rPr>
              <a:t>BRISANJE POSTOJEĆEG STAVKA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61A06CCD-CB68-43FF-A2E2-5B5A7400A6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000" y="1954461"/>
            <a:ext cx="10728000" cy="4694913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Aft>
                <a:spcPts val="675"/>
              </a:spcAft>
            </a:pPr>
            <a:r>
              <a:rPr lang="hr-HR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Ukoliko ostaje dosadašnji način izbora ravnatelja tražimo brisanje stavka 7 sadašnjeg članka 127. „Dodatne kompetencije koje se vrednuju su poznavanje stranog jezika, osnovne digitalne vještine i iskustvo rada s projektima“.</a:t>
            </a:r>
            <a:endParaRPr lang="hr-H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675"/>
              </a:spcAft>
            </a:pPr>
            <a:r>
              <a:rPr lang="hr-HR" sz="2000" b="1" u="sng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Obrazloženje:</a:t>
            </a:r>
            <a:endParaRPr lang="hr-HR" sz="2000" b="1" u="sng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675"/>
              </a:spcAft>
            </a:pPr>
            <a:r>
              <a:rPr lang="hr-HR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Ovaj stavak je dodan u Zakon nakon drugog čitanja u Hrvatskom saboru isključivo na prijedlog tadašnje ministrice. Nije prošao javno savjetovanje niti ga je itko predložio u javnom savjetovanju. </a:t>
            </a:r>
            <a:r>
              <a:rPr lang="hr-HR" sz="20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Neprimjereno je vrednovanje dodatnih kompetencija, a da se ne vrednuju ključne i temeljne kompetencije. </a:t>
            </a:r>
            <a:r>
              <a:rPr lang="hr-HR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Ovakav način vrednovanja dovodi u </a:t>
            </a:r>
            <a:r>
              <a:rPr lang="hr-HR" sz="20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nejednak položaj kandidate za ravnatelje jer nastavnici informatike i stranog jezika automatizmom ostvaruju više bodova od svih ostalih struka</a:t>
            </a:r>
            <a:r>
              <a:rPr lang="hr-HR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A dodatne kompetencije su sigurno manje važne od ključnih kompetencija za posao ravnatelja. </a:t>
            </a:r>
            <a:r>
              <a:rPr lang="hr-HR" sz="20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Ključne kompetencije su navedene u standardu zanimanja Ravnatelj odgojno - obrazovne ustanove.</a:t>
            </a:r>
            <a:endParaRPr lang="hr-HR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302802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BC9FF79-27B3-4062-9DEA-DF1280594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32289"/>
            <a:ext cx="7729728" cy="608742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hr-HR" b="1" cap="none" spc="0" dirty="0">
                <a:ln/>
                <a:solidFill>
                  <a:srgbClr val="FF0000"/>
                </a:solidFill>
                <a:cs typeface="Calibri" panose="020F0502020204030204" pitchFamily="34" charset="0"/>
              </a:rPr>
              <a:t>PRIJELAZNE I ZAVRŠNE ODREDBE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3E775621-304D-42CD-AC42-D9A36C37F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598" y="785633"/>
            <a:ext cx="11345661" cy="607681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07000"/>
              </a:lnSpc>
              <a:spcAft>
                <a:spcPts val="675"/>
              </a:spcAft>
              <a:buNone/>
            </a:pPr>
            <a:endParaRPr lang="hr-H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675"/>
              </a:spcAft>
            </a:pPr>
            <a:r>
              <a:rPr lang="hr-H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(1) Svim osoba koji u trenutku stupanja na snagu ovoga Zakona obnašaju dužnost ravnatelja, a koji se temeljem ranijega Zakona o odgoju i obrazovanju u osnovnoj i srednjoj školi (Narodne 87/08, 86/09, 92/10, 105/10, 90/11, 5/12, 16/12, 86/12, 126/12, 94/13, 152/14, 07/17, 68/18, 98/19) nakon prestanka mandata ravnatelja ne bi imali pravo vratiti se na rad u školsku ustanovu u kojoj su prethodno radili, školska ustanova u kojoj rade kao ravnatelji, ponudit će im </a:t>
            </a:r>
            <a:r>
              <a:rPr lang="hr-HR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aneks ugovora o radu prema kojem im je obvezna nakon prestanka mandata ponuditi ugovor o radu neodređeno vrijeme za poslove koje su ranije obavljali odnosno za poslove za koje su osposobljeni. </a:t>
            </a:r>
            <a:endParaRPr lang="hr-HR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675"/>
              </a:spcAft>
            </a:pPr>
            <a:r>
              <a:rPr lang="hr-H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(2) Aneks iz stavka 1. ovoga članka školska ustanova dužna je ravnatelju ponuditi u roku od 15 dana od dana stupanja na snagu ovoga Zakona.    </a:t>
            </a:r>
            <a:endParaRPr lang="hr-H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675"/>
              </a:spcAft>
            </a:pPr>
            <a:r>
              <a:rPr lang="hr-H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(3) U slučaju da nakon isteka mandata školska ustanova nema mogućnosti ravnatelju iz stavka 1. ovoga članka osigurati odgovarajuće poslove, dužna je o tome odmah obavijestiti nadležno upravno tijelo županije, odnosno Grada Zagreba koji će osobi iz stavka 1. ovoga članka </a:t>
            </a:r>
            <a:r>
              <a:rPr lang="hr-HR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osigurati takve poslove u drugoj školskoj ustanovi koja ne smije biti udaljena više od 50 km od školske ustanove u kojoj je bio ravnatelj, najkasnije u roku od tri (šest) mjeseci.</a:t>
            </a:r>
            <a:endParaRPr lang="hr-HR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675"/>
              </a:spcAft>
            </a:pPr>
            <a:r>
              <a:rPr lang="hr-H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(4) Zapošljavanje u drugoj školskoj ustanovi na osnovu stavka 7. ovoga članka obavlja se </a:t>
            </a:r>
            <a:r>
              <a:rPr lang="hr-HR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bez javnog natječaja</a:t>
            </a:r>
            <a:r>
              <a:rPr lang="hr-H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endParaRPr lang="hr-H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675"/>
              </a:spcAft>
            </a:pPr>
            <a:r>
              <a:rPr lang="hr-H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(5) Do osiguranja poslova iz stavka 3. ovoga članka osoba iz stavka 1. ovoga članka ima </a:t>
            </a:r>
            <a:r>
              <a:rPr lang="hr-HR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pravo na naknadu plaće u visini prosjeka plaće iz prethodna tri mjeseca prije prestanka mandata ravnatelja.  </a:t>
            </a:r>
            <a:endParaRPr lang="hr-HR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675"/>
              </a:spcAft>
            </a:pPr>
            <a:r>
              <a:rPr lang="hr-H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(6) </a:t>
            </a:r>
            <a:r>
              <a:rPr lang="hr-HR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Ako ravnatelj neopravdano odbije zaposlenje na odgovarajućim poslovima u školi </a:t>
            </a:r>
            <a:r>
              <a:rPr lang="hr-H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koje mu ponudi nadležno upravno tijelo županije, odnosno Gradski ured Grad Zagreba </a:t>
            </a:r>
            <a:r>
              <a:rPr lang="hr-HR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gubi pravo na naknadu plaće iz stavka 5. ovoga članka i pravo zaposlenje pod uvjetima iz ovoga članka.</a:t>
            </a:r>
            <a:endParaRPr lang="hr-HR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675"/>
              </a:spcAft>
            </a:pPr>
            <a:r>
              <a:rPr lang="hr-H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(7) Ako je za stjecanje određenih prava važno prethodno trajanje radnog odnosa s istim poslodavcem, osobi iz stavka 1. ovog članka, razdoblje iz stavka 3. ovoga članka ubraja se u neprekinuto trajanje radnog odnosa.</a:t>
            </a:r>
            <a:endParaRPr lang="hr-H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386584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F51F94B-5A5B-4208-BE4C-B07394194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0220" y="467542"/>
            <a:ext cx="8531559" cy="730943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hr-HR" b="1" cap="none" spc="0" dirty="0">
                <a:ln/>
                <a:solidFill>
                  <a:srgbClr val="FF0000"/>
                </a:solidFill>
                <a:cs typeface="Calibri" panose="020F0502020204030204" pitchFamily="34" charset="0"/>
              </a:rPr>
              <a:t>OBRAZLOŽENJE PRETHODNOG ČLANKA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839C40C9-DC1C-4A2D-AEAA-DA618BF09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000" y="1502999"/>
            <a:ext cx="10728000" cy="508423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hr-H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675"/>
              </a:spcAft>
            </a:pPr>
            <a:r>
              <a:rPr lang="hr-HR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Ovim člankom se osigurava </a:t>
            </a:r>
            <a:r>
              <a:rPr lang="hr-HR" sz="20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sigurnost zaposlenja svim postojećim ravnateljima</a:t>
            </a:r>
            <a:r>
              <a:rPr lang="hr-HR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dakle i onima kojima je prošlo više od dva mandata i to na način da im školska ustanova u kojoj su ravnatelji </a:t>
            </a:r>
            <a:r>
              <a:rPr lang="hr-HR" sz="20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 roku 15 dana ponudi aneks ugovora o radu </a:t>
            </a:r>
            <a:r>
              <a:rPr lang="hr-HR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prema kojem im je  obvezna nakon prestanka mandata ponuditi </a:t>
            </a:r>
            <a:r>
              <a:rPr lang="hr-HR" sz="20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ugovor o radu neodređeno vrijeme za poslove koje su ranije obavljali odnosno za poslove za koje su osposobljeni. </a:t>
            </a:r>
            <a:endParaRPr lang="hr-HR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675"/>
              </a:spcAft>
            </a:pPr>
            <a:r>
              <a:rPr lang="hr-HR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Ako </a:t>
            </a:r>
            <a:r>
              <a:rPr lang="hr-HR" sz="20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nakon isteka mandata školska ustanova ne bi imala mogućnosti ravnatelju osigurati odgovarajuće poslove</a:t>
            </a:r>
            <a:r>
              <a:rPr lang="hr-HR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dužna je o tome odmah obavijestiti nadležno upravno tijelo županije, odnosno Grada Zagreba koji će ravnatelju </a:t>
            </a:r>
            <a:r>
              <a:rPr lang="hr-HR" sz="20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osigurati takve poslove u drugoj školskoj ustanovi koja ne smije biti udaljena više od 50 km od školske ustanove u kojoj je bio ravnatelj, najkasnije u roku od tri (šest) mjeseci, i to bez javnog natječaja</a:t>
            </a:r>
            <a:r>
              <a:rPr lang="hr-HR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Do zaposlenja u drugoj ustanovi ravnatelj ima </a:t>
            </a:r>
            <a:r>
              <a:rPr lang="hr-HR" sz="20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pravo na naknadu plaće</a:t>
            </a:r>
            <a:r>
              <a:rPr lang="hr-HR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a ako odbije zaposlenje gubi pravo na naknadu i mogućnost zaposlenja pod tim uvjetima. </a:t>
            </a:r>
            <a:endParaRPr lang="hr-H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613418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09600" y="1029811"/>
            <a:ext cx="10972800" cy="5619564"/>
          </a:xfrm>
        </p:spPr>
        <p:txBody>
          <a:bodyPr>
            <a:noAutofit/>
          </a:bodyPr>
          <a:lstStyle/>
          <a:p>
            <a:pPr algn="just"/>
            <a:r>
              <a:rPr lang="hr-H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Iznimno, kad postoji potreba, </a:t>
            </a:r>
            <a:r>
              <a:rPr lang="hr-HR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ministar može, na zahtjev ravnatelja škole, rješenjem odobriti izvođenje nastave iz određenog nastavnog predmeta osobi s odgovarajućom razinom obrazovanja neodgovarajuće vrste</a:t>
            </a:r>
            <a:r>
              <a:rPr lang="hr-H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ako je ona završila obrazovanje iz tog nastavnog predmeta na nižoj studijskoj razini od propisane razine obrazovanja ili ako je ispunila studijske obveze u najmanje četiri semestra iz tog nastavnog predmeta na visokom učilištu (o čemu se uz zahtjev prilaže i potvrda visokog učilišta) i </a:t>
            </a:r>
            <a:r>
              <a:rPr lang="hr-HR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isključivo za rad u školi koja najmanje tri godine nije uspjela na tim poslovima zaposliti osobu koja ima propisanu razinu i vrstu obrazovanja.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Ako se na </a:t>
            </a:r>
            <a:r>
              <a:rPr lang="hr-HR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natječaj ne javi osoba koja ispunjava uvjete iz ovog članka</a:t>
            </a:r>
            <a:r>
              <a:rPr lang="hr-HR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radni odnos se može zasnovati s osobom koja ima odgovarajuću razinu i vrstu obrazovanja, a nema potrebne pedagoške kompetencije uz uvjet stjecanja tih kompetencija.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sz="2000" b="1" i="1" u="sng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Obrazloženje:</a:t>
            </a:r>
            <a:endParaRPr lang="hr-HR" sz="2000" b="1" u="sng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sz="20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Sve su veće </a:t>
            </a:r>
            <a:r>
              <a:rPr lang="hr-HR" sz="2000" b="1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poteškoće s pronalaženjem učitelja i nastavnika STEM područja i strukovnih predmeta</a:t>
            </a:r>
            <a:r>
              <a:rPr lang="hr-HR" sz="20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Na pojedine natječaje se godinama ne javlja nitko s potrebnom stručnom spremom što značajno otežava organizaciju rada u školi. Smatramo da se ovakav članak, kao postupanje u iznimnim situacijama, mogao doprinijeti kvalitetnijoj organizaciji rada.</a:t>
            </a:r>
            <a:endParaRPr lang="hr-HR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hr-H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Naslov 1">
            <a:extLst>
              <a:ext uri="{FF2B5EF4-FFF2-40B4-BE49-F238E27FC236}">
                <a16:creationId xmlns:a16="http://schemas.microsoft.com/office/drawing/2014/main" xmlns="" id="{38BB610F-A3C7-4C42-AE9D-1F119BCB6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279" y="208625"/>
            <a:ext cx="10564426" cy="730943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hr-HR" sz="2400" b="1" cap="none" spc="0" dirty="0">
                <a:ln/>
                <a:solidFill>
                  <a:srgbClr val="FF0000"/>
                </a:solidFill>
                <a:cs typeface="Calibri" panose="020F0502020204030204" pitchFamily="34" charset="0"/>
              </a:rPr>
              <a:t>PRIJEDLOG- UVJETI ZA ZASNIVANJE RADNOG ODNOSA</a:t>
            </a:r>
          </a:p>
        </p:txBody>
      </p:sp>
    </p:spTree>
    <p:extLst>
      <p:ext uri="{BB962C8B-B14F-4D97-AF65-F5344CB8AC3E}">
        <p14:creationId xmlns:p14="http://schemas.microsoft.com/office/powerpoint/2010/main" val="2786031053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70080" y="261340"/>
            <a:ext cx="10972800" cy="599953"/>
          </a:xfrm>
        </p:spPr>
        <p:txBody>
          <a:bodyPr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hr-HR" sz="3600" b="1" dirty="0">
                <a:ln/>
                <a:solidFill>
                  <a:srgbClr val="FF0000"/>
                </a:solidFill>
              </a:rPr>
              <a:t>Zakonodavni okvir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70080" y="1491631"/>
            <a:ext cx="5835161" cy="1608993"/>
          </a:xfr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hr-HR" sz="2400" b="1" dirty="0">
                <a:latin typeface="Calibri" panose="020F0502020204030204" pitchFamily="34" charset="0"/>
                <a:cs typeface="Calibri" panose="020F0502020204030204" pitchFamily="34" charset="0"/>
              </a:rPr>
              <a:t>donošenje novoga Zakona </a:t>
            </a:r>
          </a:p>
          <a:p>
            <a:pPr marL="0" indent="0" algn="ctr">
              <a:buNone/>
            </a:pPr>
            <a:r>
              <a:rPr lang="hr-HR" sz="2400" b="1" dirty="0">
                <a:latin typeface="Calibri" panose="020F0502020204030204" pitchFamily="34" charset="0"/>
                <a:cs typeface="Calibri" panose="020F0502020204030204" pitchFamily="34" charset="0"/>
              </a:rPr>
              <a:t>↓</a:t>
            </a:r>
          </a:p>
          <a:p>
            <a:pPr algn="ctr"/>
            <a:r>
              <a:rPr lang="hr-HR" sz="2400" b="1" dirty="0">
                <a:latin typeface="Calibri" panose="020F0502020204030204" pitchFamily="34" charset="0"/>
                <a:cs typeface="Calibri" panose="020F0502020204030204" pitchFamily="34" charset="0"/>
              </a:rPr>
              <a:t>donošenje novih </a:t>
            </a:r>
            <a:r>
              <a:rPr lang="hr-HR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podzakonskih</a:t>
            </a:r>
            <a:r>
              <a:rPr lang="hr-HR" sz="2400" b="1" dirty="0">
                <a:latin typeface="Calibri" panose="020F0502020204030204" pitchFamily="34" charset="0"/>
                <a:cs typeface="Calibri" panose="020F0502020204030204" pitchFamily="34" charset="0"/>
              </a:rPr>
              <a:t> propisa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1C637-B37B-46A9-A5A3-428CB0EC33C3}" type="slidenum">
              <a:rPr lang="hr-HR" altLang="sr-Latn-RS" smtClean="0"/>
              <a:pPr/>
              <a:t>14</a:t>
            </a:fld>
            <a:endParaRPr lang="hr-HR" altLang="sr-Latn-RS"/>
          </a:p>
        </p:txBody>
      </p:sp>
      <p:sp>
        <p:nvSpPr>
          <p:cNvPr id="5" name="Rezervirano mjesto sadržaja 2"/>
          <p:cNvSpPr txBox="1">
            <a:spLocks/>
          </p:cNvSpPr>
          <p:nvPr/>
        </p:nvSpPr>
        <p:spPr>
          <a:xfrm>
            <a:off x="1212181" y="3836878"/>
            <a:ext cx="4550958" cy="107941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r-HR" sz="2400" b="1" kern="0" dirty="0">
                <a:latin typeface="Calibri" panose="020F0502020204030204" pitchFamily="34" charset="0"/>
                <a:cs typeface="Calibri" panose="020F0502020204030204" pitchFamily="34" charset="0"/>
              </a:rPr>
              <a:t>Mogućnost promjena u sustavu</a:t>
            </a: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850" y="1110539"/>
            <a:ext cx="4023487" cy="2587518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850" y="3836878"/>
            <a:ext cx="4023487" cy="2772527"/>
          </a:xfrm>
          <a:prstGeom prst="rect">
            <a:avLst/>
          </a:prstGeom>
        </p:spPr>
      </p:pic>
      <p:sp>
        <p:nvSpPr>
          <p:cNvPr id="13" name="Rezervirano mjesto sadržaja 2"/>
          <p:cNvSpPr txBox="1">
            <a:spLocks/>
          </p:cNvSpPr>
          <p:nvPr/>
        </p:nvSpPr>
        <p:spPr>
          <a:xfrm>
            <a:off x="1535538" y="5716633"/>
            <a:ext cx="3904242" cy="679013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r-HR" sz="2400" b="1" kern="0" dirty="0">
                <a:latin typeface="Calibri" panose="020F0502020204030204" pitchFamily="34" charset="0"/>
                <a:cs typeface="Calibri" panose="020F0502020204030204" pitchFamily="34" charset="0"/>
              </a:rPr>
              <a:t>Cjelodnevna nastava</a:t>
            </a:r>
          </a:p>
        </p:txBody>
      </p:sp>
      <p:sp>
        <p:nvSpPr>
          <p:cNvPr id="14" name="Prugasta strelica udesno 6">
            <a:extLst>
              <a:ext uri="{FF2B5EF4-FFF2-40B4-BE49-F238E27FC236}">
                <a16:creationId xmlns:a16="http://schemas.microsoft.com/office/drawing/2014/main" xmlns="" id="{42DC7392-70E1-457D-BFDF-1FBF048E6B7D}"/>
              </a:ext>
            </a:extLst>
          </p:cNvPr>
          <p:cNvSpPr/>
          <p:nvPr/>
        </p:nvSpPr>
        <p:spPr>
          <a:xfrm rot="5400000">
            <a:off x="3229295" y="3297639"/>
            <a:ext cx="516730" cy="413238"/>
          </a:xfrm>
          <a:prstGeom prst="stripedRightArrow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Prugasta strelica udesno 11">
            <a:extLst>
              <a:ext uri="{FF2B5EF4-FFF2-40B4-BE49-F238E27FC236}">
                <a16:creationId xmlns:a16="http://schemas.microsoft.com/office/drawing/2014/main" xmlns="" id="{5C38F784-00A7-425C-B103-861CE46B23F6}"/>
              </a:ext>
            </a:extLst>
          </p:cNvPr>
          <p:cNvSpPr/>
          <p:nvPr/>
        </p:nvSpPr>
        <p:spPr>
          <a:xfrm rot="5400000">
            <a:off x="3197248" y="5145353"/>
            <a:ext cx="580823" cy="413238"/>
          </a:xfrm>
          <a:prstGeom prst="stripedRightArrow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Prugasta strelica udesno 6">
            <a:extLst>
              <a:ext uri="{FF2B5EF4-FFF2-40B4-BE49-F238E27FC236}">
                <a16:creationId xmlns:a16="http://schemas.microsoft.com/office/drawing/2014/main" xmlns="" id="{4B82A192-5D3B-403A-B50E-E0189A148873}"/>
              </a:ext>
            </a:extLst>
          </p:cNvPr>
          <p:cNvSpPr/>
          <p:nvPr/>
        </p:nvSpPr>
        <p:spPr>
          <a:xfrm rot="5400000">
            <a:off x="3229295" y="3262128"/>
            <a:ext cx="516730" cy="413238"/>
          </a:xfrm>
          <a:prstGeom prst="stripedRightArrow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Prugasta strelica udesno 11">
            <a:extLst>
              <a:ext uri="{FF2B5EF4-FFF2-40B4-BE49-F238E27FC236}">
                <a16:creationId xmlns:a16="http://schemas.microsoft.com/office/drawing/2014/main" xmlns="" id="{3D964916-C134-49B7-85D4-23B0ECC76D18}"/>
              </a:ext>
            </a:extLst>
          </p:cNvPr>
          <p:cNvSpPr/>
          <p:nvPr/>
        </p:nvSpPr>
        <p:spPr>
          <a:xfrm rot="5400000">
            <a:off x="3197248" y="5109843"/>
            <a:ext cx="580823" cy="413238"/>
          </a:xfrm>
          <a:prstGeom prst="stripedRightArrow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22791559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adržaja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029" y="4992382"/>
            <a:ext cx="2247282" cy="1500060"/>
          </a:xfrm>
          <a:prstGeom prst="rect">
            <a:avLst/>
          </a:prstGeom>
        </p:spPr>
      </p:pic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xmlns="" id="{A29EAC2A-184C-4E49-A085-3BDDA108F787}"/>
              </a:ext>
            </a:extLst>
          </p:cNvPr>
          <p:cNvSpPr txBox="1">
            <a:spLocks/>
          </p:cNvSpPr>
          <p:nvPr/>
        </p:nvSpPr>
        <p:spPr>
          <a:xfrm>
            <a:off x="518689" y="1928292"/>
            <a:ext cx="11570678" cy="446649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hr-HR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Korisnik operacije – </a:t>
            </a:r>
            <a:r>
              <a:rPr lang="hr-HR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Središnji državni ured za razvoj digitalnog društva - SDURDD</a:t>
            </a:r>
          </a:p>
          <a:p>
            <a:endParaRPr lang="hr-HR" sz="24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Tx/>
              <a:buNone/>
            </a:pPr>
            <a:r>
              <a:rPr lang="hr-HR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Partneri​:</a:t>
            </a:r>
            <a:r>
              <a:rPr lang="hr-HR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1"/>
            <a:r>
              <a:rPr lang="hr-HR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Ministarstvo znanosti i obrazovanja ​- MZO</a:t>
            </a:r>
          </a:p>
          <a:p>
            <a:pPr lvl="1"/>
            <a:r>
              <a:rPr lang="hr-HR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Hrvatska akademska i istraživačka mreža – CARNET​</a:t>
            </a:r>
          </a:p>
          <a:p>
            <a:endParaRPr lang="hr-HR" sz="24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Ugovor potpisan 12. ožujka 2019. ​</a:t>
            </a:r>
          </a:p>
          <a:p>
            <a:r>
              <a:rPr lang="hr-HR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Vrijeme provedbe- 36 mjeseci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l-PL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Ukupna vrijednost projekta: </a:t>
            </a:r>
            <a:r>
              <a:rPr lang="pl-PL" sz="2400" b="1" kern="0" dirty="0">
                <a:latin typeface="Calibri" panose="020F0502020204030204" pitchFamily="34" charset="0"/>
                <a:cs typeface="Calibri" panose="020F0502020204030204" pitchFamily="34" charset="0"/>
              </a:rPr>
              <a:t>40.002.019,64 kn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l-PL" sz="24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Projekt se financira iz Europskog socijalnog fonda!</a:t>
            </a:r>
            <a:r>
              <a:rPr lang="en-US" sz="24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4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hr-HR" sz="2400" b="1" i="1" kern="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Naslov 1">
            <a:extLst>
              <a:ext uri="{FF2B5EF4-FFF2-40B4-BE49-F238E27FC236}">
                <a16:creationId xmlns:a16="http://schemas.microsoft.com/office/drawing/2014/main" xmlns="" id="{B747127F-3615-4ED6-8F6B-5F89A3C2E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89" y="463216"/>
            <a:ext cx="11154622" cy="1230895"/>
          </a:xfrm>
        </p:spPr>
        <p:txBody>
          <a:bodyPr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hr-HR" sz="2400" b="1" dirty="0">
                <a:ln/>
                <a:solidFill>
                  <a:srgbClr val="FF0000"/>
                </a:solidFill>
              </a:rPr>
              <a:t/>
            </a:r>
            <a:br>
              <a:rPr lang="hr-HR" sz="2400" b="1" dirty="0">
                <a:ln/>
                <a:solidFill>
                  <a:srgbClr val="FF0000"/>
                </a:solidFill>
              </a:rPr>
            </a:br>
            <a:r>
              <a:rPr lang="hr-HR" sz="2400" b="1" dirty="0">
                <a:ln/>
                <a:solidFill>
                  <a:srgbClr val="FF0000"/>
                </a:solidFill>
              </a:rPr>
              <a:t>Projekt „Informatizacija procesa i uspostava cjelovite elektroničke usluge upisa u odgojne i obrazovne ustanove”</a:t>
            </a:r>
            <a:br>
              <a:rPr lang="hr-HR" sz="2400" b="1" dirty="0">
                <a:ln/>
                <a:solidFill>
                  <a:srgbClr val="FF0000"/>
                </a:solidFill>
              </a:rPr>
            </a:br>
            <a:endParaRPr lang="hr-HR" sz="2400" b="1" dirty="0">
              <a:ln/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509748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1">
            <a:extLst>
              <a:ext uri="{FF2B5EF4-FFF2-40B4-BE49-F238E27FC236}">
                <a16:creationId xmlns:a16="http://schemas.microsoft.com/office/drawing/2014/main" xmlns="" id="{7C51FAC4-FA99-468B-A0D3-82FBD0042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8870"/>
            <a:ext cx="10972800" cy="599953"/>
          </a:xfrm>
        </p:spPr>
        <p:txBody>
          <a:bodyPr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hr-HR" sz="3600" b="1" dirty="0">
                <a:ln/>
                <a:solidFill>
                  <a:srgbClr val="FF0000"/>
                </a:solidFill>
              </a:rPr>
              <a:t>CILJEVI PROJEKTA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A29EAC2A-184C-4E49-A085-3BDDA108F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031" y="1588807"/>
            <a:ext cx="11769969" cy="507576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hr-HR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Informatizacija i digitalizacija </a:t>
            </a:r>
            <a:r>
              <a:rPr lang="hr-H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svih procesa upisa u odgojno-obrazovne ustanove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​</a:t>
            </a:r>
            <a:endParaRPr lang="hr-HR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Praćenje polaznika kroz sve dijelove odgojno-obrazovnog procesa 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​</a:t>
            </a:r>
            <a:endParaRPr lang="hr-HR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Pružanje građanima, sudionicima odgojno-obrazovnog procesa, jasne informacije o statusu vlastitog obrazovanja i obrazovanja njihove djece u svakom trenutku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​</a:t>
            </a:r>
            <a:endParaRPr lang="hr-HR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Sveobuhvatna informatizacija administracije odgojno-obrazovnih procesa i ustanova</a:t>
            </a:r>
          </a:p>
          <a:p>
            <a:r>
              <a:rPr lang="hr-H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Povezivanje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sustava od vrtića do obrazovanja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odraslih</a:t>
            </a:r>
          </a:p>
          <a:p>
            <a:r>
              <a:rPr lang="hr-HR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Upisi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 školu bez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papira </a:t>
            </a:r>
            <a:r>
              <a:rPr lang="hr-H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srednje škole već provode, a </a:t>
            </a:r>
            <a:r>
              <a:rPr lang="hr-HR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uskoro</a:t>
            </a:r>
            <a:r>
              <a:rPr lang="hr-H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će i </a:t>
            </a:r>
            <a:r>
              <a:rPr lang="hr-HR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osnovne škole </a:t>
            </a:r>
            <a:endParaRPr lang="en-US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Administrativno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rasterećenje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ustanova u </a:t>
            </a:r>
            <a:r>
              <a:rPr lang="hr-HR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sustavu</a:t>
            </a:r>
          </a:p>
          <a:p>
            <a:r>
              <a:rPr lang="hr-H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Vertikalna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prohodnost</a:t>
            </a:r>
          </a:p>
          <a:p>
            <a:r>
              <a:rPr lang="hr-H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Povezivanje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sustava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na </a:t>
            </a:r>
            <a:r>
              <a:rPr lang="hr-H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državnoj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infrastrukturi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hr-H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povezivanje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registara, npr. OIB sustav, matica rođenih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hr-HR" sz="2000" b="1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Rezervirano mjesto sadržaja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31" y="267781"/>
            <a:ext cx="1830910" cy="122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894274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1133" y="459833"/>
            <a:ext cx="10065052" cy="687949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/>
            <a:r>
              <a:rPr lang="hr-HR" sz="2200" b="1" dirty="0">
                <a:ln/>
                <a:solidFill>
                  <a:srgbClr val="FF0000"/>
                </a:solidFill>
                <a:cs typeface="Calibri" panose="020F0502020204030204" pitchFamily="34" charset="0"/>
              </a:rPr>
              <a:t>MODULI KOJI SE RAZVIJAJU I UNAPREĐUJU PROJEKTOM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711928805"/>
              </p:ext>
            </p:extLst>
          </p:nvPr>
        </p:nvGraphicFramePr>
        <p:xfrm>
          <a:off x="685801" y="1618322"/>
          <a:ext cx="10990384" cy="49671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Slika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994" y="1653835"/>
            <a:ext cx="814670" cy="374108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994" y="2352101"/>
            <a:ext cx="814669" cy="374108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784" y="3803758"/>
            <a:ext cx="772880" cy="354918"/>
          </a:xfrm>
          <a:prstGeom prst="rect">
            <a:avLst/>
          </a:prstGeom>
        </p:spPr>
      </p:pic>
      <p:pic>
        <p:nvPicPr>
          <p:cNvPr id="9" name="Rezervirano mjesto sadržaja 7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81" y="332109"/>
            <a:ext cx="1410640" cy="9416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101" y="5940609"/>
            <a:ext cx="727562" cy="33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363196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8E06A03-F069-44FB-99E0-4F76C130E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744" y="2857500"/>
            <a:ext cx="10972800" cy="1143000"/>
          </a:xfrm>
        </p:spPr>
        <p:txBody>
          <a:bodyPr/>
          <a:lstStyle/>
          <a:p>
            <a:r>
              <a:rPr lang="hr-HR" dirty="0"/>
              <a:t>HVALA na pažnji! </a:t>
            </a:r>
          </a:p>
        </p:txBody>
      </p:sp>
    </p:spTree>
    <p:extLst>
      <p:ext uri="{BB962C8B-B14F-4D97-AF65-F5344CB8AC3E}">
        <p14:creationId xmlns:p14="http://schemas.microsoft.com/office/powerpoint/2010/main" val="113843518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FD3049DE-A5E7-4AC6-82F4-60DCA973A6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657"/>
          <a:stretch/>
        </p:blipFill>
        <p:spPr>
          <a:xfrm>
            <a:off x="0" y="0"/>
            <a:ext cx="4900355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9C778C3-2128-4476-9BFE-7E1CFC7E5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9664" y="446102"/>
            <a:ext cx="6010183" cy="679142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hr-HR" b="1" cap="none" spc="0" dirty="0">
                <a:ln/>
                <a:solidFill>
                  <a:srgbClr val="FF0000"/>
                </a:solidFill>
                <a:cs typeface="Calibri" panose="020F0502020204030204" pitchFamily="34" charset="0"/>
              </a:rPr>
              <a:t>CILJEVI NOVOGA ZAKONA…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09CE9A30-01B5-4BF1-A744-254AADF0D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8027" y="1491449"/>
            <a:ext cx="6735192" cy="5246701"/>
          </a:xfrm>
        </p:spPr>
        <p:txBody>
          <a:bodyPr>
            <a:normAutofit/>
          </a:bodyPr>
          <a:lstStyle/>
          <a:p>
            <a:r>
              <a:rPr lang="en-GB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Zakon</a:t>
            </a: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GB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mijenjan</a:t>
            </a: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13 puta </a:t>
            </a:r>
            <a:r>
              <a:rPr lang="hr-H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marL="0" indent="0">
              <a:buNone/>
            </a:pPr>
            <a:r>
              <a:rPr lang="hr-HR" sz="2400" dirty="0">
                <a:solidFill>
                  <a:schemeClr val="tx1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en-GB" sz="2400" dirty="0" err="1">
                <a:solidFill>
                  <a:schemeClr val="tx1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daljnje</a:t>
            </a: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izmjene</a:t>
            </a: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nisu</a:t>
            </a: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moguće</a:t>
            </a:r>
            <a:endParaRPr lang="en-GB" sz="2400" dirty="0">
              <a:solidFill>
                <a:schemeClr val="tx1"/>
              </a:solidFill>
              <a:latin typeface="Calibri" panose="020F0502020204030204" pitchFamily="34" charset="0"/>
              <a:ea typeface="SimHei" panose="02010609060101010101" pitchFamily="49" charset="-122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hr-HR" sz="2400" dirty="0">
                <a:solidFill>
                  <a:schemeClr val="tx1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en-GB" sz="2400" dirty="0" err="1">
                <a:solidFill>
                  <a:schemeClr val="tx1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značajne</a:t>
            </a: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promjene</a:t>
            </a: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 u </a:t>
            </a:r>
            <a:r>
              <a:rPr lang="en-GB" sz="2400" dirty="0" err="1">
                <a:solidFill>
                  <a:schemeClr val="tx1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sustavu</a:t>
            </a: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endParaRPr lang="en-GB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900"/>
              </a:spcBef>
              <a:spcAft>
                <a:spcPts val="900"/>
              </a:spcAft>
            </a:pPr>
            <a:r>
              <a:rPr lang="en-GB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prijelaz</a:t>
            </a:r>
            <a:r>
              <a:rPr lang="en-GB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GB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cjelodnevnu</a:t>
            </a:r>
            <a:r>
              <a:rPr lang="en-GB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nastavu</a:t>
            </a:r>
            <a:endParaRPr lang="en-GB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900"/>
              </a:spcBef>
              <a:spcAft>
                <a:spcPts val="900"/>
              </a:spcAft>
            </a:pPr>
            <a:r>
              <a:rPr lang="en-GB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ujednačavanje</a:t>
            </a:r>
            <a:r>
              <a:rPr lang="en-GB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uvjeta</a:t>
            </a:r>
            <a:r>
              <a:rPr lang="en-GB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za rad </a:t>
            </a:r>
            <a:r>
              <a:rPr lang="en-GB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kvalitetnije</a:t>
            </a:r>
            <a:r>
              <a:rPr lang="en-GB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izvođenje</a:t>
            </a:r>
            <a:r>
              <a:rPr lang="en-GB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odgojno</a:t>
            </a:r>
            <a:r>
              <a:rPr lang="hr-HR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hr-HR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obrazovnoga</a:t>
            </a:r>
            <a:r>
              <a:rPr lang="en-GB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rada</a:t>
            </a:r>
            <a:endParaRPr lang="hr-HR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900"/>
              </a:spcBef>
              <a:spcAft>
                <a:spcPts val="900"/>
              </a:spcAft>
            </a:pPr>
            <a:r>
              <a:rPr lang="hr-HR" sz="24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Imenovana </a:t>
            </a:r>
            <a:r>
              <a:rPr lang="hr-HR" sz="2400" b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Radna skupina </a:t>
            </a:r>
            <a:r>
              <a:rPr lang="hr-HR" sz="24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 izradu Prijedloga nacrta Zakona o odgoju i obrazovanju u osnovnoj i srednjoj školi-&gt; održan 1. sastanak </a:t>
            </a:r>
            <a:endParaRPr lang="hr-HR" sz="2400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lvl="1">
              <a:spcBef>
                <a:spcPts val="900"/>
              </a:spcBef>
              <a:spcAft>
                <a:spcPts val="900"/>
              </a:spcAft>
            </a:pPr>
            <a:endParaRPr lang="hr-HR" sz="2400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endParaRPr lang="hr-HR" dirty="0"/>
          </a:p>
        </p:txBody>
      </p:sp>
      <p:sp>
        <p:nvSpPr>
          <p:cNvPr id="7" name="Strelica: savijeno 6">
            <a:extLst>
              <a:ext uri="{FF2B5EF4-FFF2-40B4-BE49-F238E27FC236}">
                <a16:creationId xmlns:a16="http://schemas.microsoft.com/office/drawing/2014/main" xmlns="" id="{7B6E15BC-45AA-4957-8A70-1FD6F2CAAD54}"/>
              </a:ext>
            </a:extLst>
          </p:cNvPr>
          <p:cNvSpPr/>
          <p:nvPr/>
        </p:nvSpPr>
        <p:spPr>
          <a:xfrm flipV="1">
            <a:off x="5397624" y="1926450"/>
            <a:ext cx="435006" cy="985421"/>
          </a:xfrm>
          <a:prstGeom prst="ben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8" name="Strelica: savijeno 7">
            <a:extLst>
              <a:ext uri="{FF2B5EF4-FFF2-40B4-BE49-F238E27FC236}">
                <a16:creationId xmlns:a16="http://schemas.microsoft.com/office/drawing/2014/main" xmlns="" id="{AC92C03E-58BA-4B03-A54A-C3677EFCABFB}"/>
              </a:ext>
            </a:extLst>
          </p:cNvPr>
          <p:cNvSpPr/>
          <p:nvPr/>
        </p:nvSpPr>
        <p:spPr>
          <a:xfrm flipV="1">
            <a:off x="5633001" y="1926449"/>
            <a:ext cx="350667" cy="426134"/>
          </a:xfrm>
          <a:prstGeom prst="ben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34838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BACF09F-D6D2-448A-BB0F-2C08023B0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811" y="209447"/>
            <a:ext cx="10820835" cy="651687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hr-HR" sz="2400" b="1" cap="none" spc="0" dirty="0">
                <a:ln/>
                <a:solidFill>
                  <a:srgbClr val="FF0000"/>
                </a:solidFill>
                <a:cs typeface="Calibri" panose="020F0502020204030204" pitchFamily="34" charset="0"/>
              </a:rPr>
              <a:t>PLANIRANE PROMJENE U SUSTAVU ODGOJA I OBRAZOVANJA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B3BEEDD7-EF99-43B0-8076-DC95763ED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0884" y="1020091"/>
            <a:ext cx="7068802" cy="1201016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5A44C5E0-C490-418C-86C0-185ECB55B4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79" y="2802099"/>
            <a:ext cx="11987241" cy="3407283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0D0B627D-6231-45A2-81BE-A72FF9CDC7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3515" y="3714478"/>
            <a:ext cx="3492482" cy="795379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7D9D8867-48EE-4284-95C4-B8B0E78B070E}"/>
              </a:ext>
            </a:extLst>
          </p:cNvPr>
          <p:cNvSpPr/>
          <p:nvPr/>
        </p:nvSpPr>
        <p:spPr>
          <a:xfrm>
            <a:off x="294292" y="6227189"/>
            <a:ext cx="114419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dirty="0"/>
              <a:t>*</a:t>
            </a:r>
            <a:r>
              <a:rPr lang="hr-HR" sz="1200" dirty="0"/>
              <a:t>Pokazatelj duljine vremena kojeg učenici provode u nastavnom procesu prikazuje prosjek 38 europskih zemalja (istraživanje uključuje 43 obrazovna sustava u 38 zemalja)</a:t>
            </a:r>
          </a:p>
          <a:p>
            <a:pPr algn="ctr"/>
            <a:r>
              <a:rPr lang="hr-HR" sz="1200" dirty="0"/>
              <a:t>Ciljna vrijednost pokazatelja »Dostići prosjek EU-a« i »Dostići prosjek zemalja OECD-a« odnosi se na vrijednost pokazatelja na razini EU-a i OECD-a u 2030. godini</a:t>
            </a:r>
            <a:endParaRPr lang="hr-HR" sz="1000" dirty="0"/>
          </a:p>
        </p:txBody>
      </p:sp>
      <p:graphicFrame>
        <p:nvGraphicFramePr>
          <p:cNvPr id="9" name="Table 5">
            <a:extLst>
              <a:ext uri="{FF2B5EF4-FFF2-40B4-BE49-F238E27FC236}">
                <a16:creationId xmlns:a16="http://schemas.microsoft.com/office/drawing/2014/main" xmlns="" id="{F15299CE-5A25-459E-9B5D-E169298815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445035"/>
              </p:ext>
            </p:extLst>
          </p:nvPr>
        </p:nvGraphicFramePr>
        <p:xfrm>
          <a:off x="102379" y="2335674"/>
          <a:ext cx="11987241" cy="518160"/>
        </p:xfrm>
        <a:graphic>
          <a:graphicData uri="http://schemas.openxmlformats.org/drawingml/2006/table">
            <a:tbl>
              <a:tblPr firstRow="1" bandRow="1"/>
              <a:tblGrid>
                <a:gridCol w="23212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125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0230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6147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8966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373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400" b="1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Strateški</a:t>
                      </a:r>
                      <a:r>
                        <a:rPr lang="en-GB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400" b="1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cilj</a:t>
                      </a:r>
                      <a:r>
                        <a:rPr lang="en-GB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NRS-a do 2030.</a:t>
                      </a:r>
                      <a:endParaRPr lang="hr-HR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4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Pokazatelji</a:t>
                      </a:r>
                      <a:r>
                        <a:rPr lang="en-GB" sz="14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400" b="1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uspješnosti</a:t>
                      </a:r>
                      <a:endParaRPr lang="hr-HR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4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Početna</a:t>
                      </a:r>
                      <a:r>
                        <a:rPr lang="en-GB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4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vrijednost</a:t>
                      </a:r>
                      <a:endParaRPr lang="hr-HR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4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Ciljana</a:t>
                      </a:r>
                      <a:r>
                        <a:rPr lang="en-GB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4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vrijednost</a:t>
                      </a:r>
                      <a:r>
                        <a:rPr lang="en-GB" sz="14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do 2030.</a:t>
                      </a:r>
                      <a:endParaRPr lang="hr-HR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4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Prosjek</a:t>
                      </a:r>
                      <a:r>
                        <a:rPr lang="en-GB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EU-a</a:t>
                      </a:r>
                      <a:endParaRPr lang="hr-HR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906370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881" y="316099"/>
            <a:ext cx="11138236" cy="799562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hr-HR" sz="2200" b="1" cap="none" spc="0" dirty="0">
                <a:ln/>
                <a:solidFill>
                  <a:srgbClr val="FF0000"/>
                </a:solidFill>
                <a:cs typeface="Calibri" panose="020F0502020204030204" pitchFamily="34" charset="0"/>
              </a:rPr>
              <a:t>OBRAZAC PRETHODNE PROCJENE</a:t>
            </a:r>
            <a:r>
              <a:rPr lang="en-GB" sz="2200" b="1" cap="none" spc="0" dirty="0">
                <a:ln/>
                <a:solidFill>
                  <a:srgbClr val="FF0000"/>
                </a:solidFill>
                <a:cs typeface="Calibri" panose="020F0502020204030204" pitchFamily="34" charset="0"/>
              </a:rPr>
              <a:t> NA</a:t>
            </a:r>
            <a:br>
              <a:rPr lang="en-GB" sz="2200" b="1" cap="none" spc="0" dirty="0">
                <a:ln/>
                <a:solidFill>
                  <a:srgbClr val="FF0000"/>
                </a:solidFill>
                <a:cs typeface="Calibri" panose="020F0502020204030204" pitchFamily="34" charset="0"/>
              </a:rPr>
            </a:br>
            <a:r>
              <a:rPr lang="en-GB" sz="2200" b="1" cap="none" spc="0" dirty="0">
                <a:ln/>
                <a:solidFill>
                  <a:srgbClr val="FF0000"/>
                </a:solidFill>
                <a:cs typeface="Calibri" panose="020F0502020204030204" pitchFamily="34" charset="0"/>
              </a:rPr>
              <a:t>ZAKON O ODGOJU I OBRAZOVANJU U OSNOVNOJ I SREDNJOJ ŠKOLI</a:t>
            </a:r>
            <a:endParaRPr lang="hr-HR" sz="2200" b="1" cap="none" spc="0" dirty="0">
              <a:ln/>
              <a:solidFill>
                <a:srgbClr val="FF0000"/>
              </a:solidFill>
              <a:cs typeface="Calibri" panose="020F05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9587" y="919334"/>
            <a:ext cx="9491932" cy="63976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b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Pristigla 143 komentara od  čega 138 općih komentara i 5 nadopuna 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813710371"/>
              </p:ext>
            </p:extLst>
          </p:nvPr>
        </p:nvGraphicFramePr>
        <p:xfrm>
          <a:off x="526881" y="1559096"/>
          <a:ext cx="11138235" cy="533400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34489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892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54802"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Komentari</a:t>
                      </a:r>
                      <a:r>
                        <a:rPr lang="en-GB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- </a:t>
                      </a:r>
                      <a:r>
                        <a:rPr lang="en-GB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prijedlozi</a:t>
                      </a:r>
                      <a:endParaRPr lang="hr-H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42750">
                <a:tc>
                  <a:txBody>
                    <a:bodyPr/>
                    <a:lstStyle/>
                    <a:p>
                      <a:pPr algn="l"/>
                      <a:r>
                        <a:rPr lang="hr-HR" noProof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Obim poslova tajnica i voditelja računovodstva</a:t>
                      </a:r>
                      <a:endParaRPr lang="hr-HR" noProof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hr-HR" sz="1800" noProof="0" dirty="0"/>
                        <a:t>pravo na status </a:t>
                      </a:r>
                      <a:r>
                        <a:rPr lang="en-GB" sz="1800" noProof="0" dirty="0"/>
                        <a:t>i </a:t>
                      </a:r>
                      <a:r>
                        <a:rPr lang="en-GB" sz="1800" noProof="0" dirty="0" err="1"/>
                        <a:t>prava</a:t>
                      </a:r>
                      <a:r>
                        <a:rPr lang="en-GB" sz="1800" noProof="0" dirty="0"/>
                        <a:t> </a:t>
                      </a:r>
                      <a:r>
                        <a:rPr lang="hr-HR" sz="1800" noProof="0" dirty="0"/>
                        <a:t>stručnog suradnika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hr-HR" sz="1800" noProof="0" dirty="0"/>
                        <a:t>pravo na napredovanje</a:t>
                      </a:r>
                      <a:r>
                        <a:rPr lang="en-GB" sz="1800" noProof="0" dirty="0"/>
                        <a:t>/</a:t>
                      </a:r>
                      <a:r>
                        <a:rPr lang="hr-HR" sz="1800" noProof="0" dirty="0"/>
                        <a:t> </a:t>
                      </a:r>
                      <a:r>
                        <a:rPr lang="en-GB" sz="1800" b="0" kern="1200" baseline="0" noProof="0" dirty="0" err="1">
                          <a:effectLst/>
                        </a:rPr>
                        <a:t>profesionalni</a:t>
                      </a:r>
                      <a:r>
                        <a:rPr lang="en-GB" sz="1800" b="0" kern="1200" baseline="0" noProof="0" dirty="0">
                          <a:effectLst/>
                        </a:rPr>
                        <a:t> </a:t>
                      </a:r>
                      <a:r>
                        <a:rPr lang="en-GB" sz="1800" b="0" kern="1200" baseline="0" noProof="0" dirty="0" err="1">
                          <a:effectLst/>
                        </a:rPr>
                        <a:t>razvoj</a:t>
                      </a:r>
                      <a:r>
                        <a:rPr lang="en-GB" sz="1800" b="0" kern="1200" baseline="0" noProof="0" dirty="0">
                          <a:effectLst/>
                        </a:rPr>
                        <a:t> </a:t>
                      </a:r>
                      <a:r>
                        <a:rPr lang="en-GB" sz="1800" b="0" kern="1200" baseline="0" noProof="0" dirty="0" err="1">
                          <a:effectLst/>
                        </a:rPr>
                        <a:t>tajnika</a:t>
                      </a:r>
                      <a:endParaRPr lang="hr-HR" sz="1800" noProof="0" dirty="0"/>
                    </a:p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hr-HR" sz="1800" noProof="0" dirty="0"/>
                        <a:t>razlike u obimu poslova tajnica</a:t>
                      </a:r>
                      <a:r>
                        <a:rPr lang="hr-HR" sz="1800" baseline="0" noProof="0" dirty="0"/>
                        <a:t> škola s obzirom na broj učenika treba propisati Zakonom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en-GB" sz="1800" kern="1200" dirty="0">
                          <a:effectLst/>
                        </a:rPr>
                        <a:t>n</a:t>
                      </a:r>
                      <a:r>
                        <a:rPr lang="hr-HR" sz="1800" kern="1200" dirty="0" err="1">
                          <a:effectLst/>
                        </a:rPr>
                        <a:t>aziv</a:t>
                      </a:r>
                      <a:r>
                        <a:rPr lang="hr-HR" sz="1800" kern="1200" dirty="0">
                          <a:effectLst/>
                        </a:rPr>
                        <a:t> tajnik i voditelj računovodstva mijenjati u </a:t>
                      </a:r>
                      <a:r>
                        <a:rPr lang="hr-HR" sz="1800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pravni, odnosno financijski savjetnik</a:t>
                      </a:r>
                      <a:endParaRPr lang="en-GB" sz="1800" kern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hr-HR" sz="1800" b="0" kern="1200" noProof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</a:t>
                      </a:r>
                      <a:r>
                        <a:rPr lang="hr-HR" sz="1800" b="0" kern="1200" noProof="0" dirty="0">
                          <a:effectLst/>
                        </a:rPr>
                        <a:t>odati u Zakon da škola ima</a:t>
                      </a:r>
                      <a:r>
                        <a:rPr lang="hr-HR" sz="1800" b="0" kern="1200" baseline="0" noProof="0" dirty="0">
                          <a:effectLst/>
                        </a:rPr>
                        <a:t> voditelja računovodstva</a:t>
                      </a:r>
                      <a:endParaRPr lang="en-GB" sz="1800" b="0" kern="1200" baseline="0" noProof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76648">
                <a:tc>
                  <a:txBody>
                    <a:bodyPr/>
                    <a:lstStyle/>
                    <a:p>
                      <a:r>
                        <a:rPr lang="en-GB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Strani</a:t>
                      </a:r>
                      <a:r>
                        <a:rPr lang="en-GB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GB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jezik</a:t>
                      </a:r>
                      <a:endParaRPr lang="hr-H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hr-HR" noProof="0" dirty="0"/>
                        <a:t>obveza učenja dva strana jezika od</a:t>
                      </a:r>
                      <a:r>
                        <a:rPr lang="hr-HR" baseline="0" noProof="0" dirty="0"/>
                        <a:t> o</a:t>
                      </a:r>
                      <a:r>
                        <a:rPr lang="en-GB" baseline="0" noProof="0" dirty="0"/>
                        <a:t>s</a:t>
                      </a:r>
                      <a:r>
                        <a:rPr lang="hr-HR" baseline="0" noProof="0" dirty="0" err="1"/>
                        <a:t>novne</a:t>
                      </a:r>
                      <a:r>
                        <a:rPr lang="hr-HR" baseline="0" noProof="0" dirty="0"/>
                        <a:t> škole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hr-HR" baseline="0" noProof="0" dirty="0"/>
                        <a:t>formiranje odgojno-obrazovnih skupina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hr-HR" baseline="0" noProof="0" dirty="0"/>
                        <a:t>izvođenje nastavu u suprotnoj smjeni</a:t>
                      </a:r>
                      <a:endParaRPr lang="en-GB" baseline="0" noProof="0" dirty="0"/>
                    </a:p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en-GB" baseline="0" noProof="0" dirty="0" err="1"/>
                        <a:t>vrednovati</a:t>
                      </a:r>
                      <a:r>
                        <a:rPr lang="en-GB" baseline="0" noProof="0" dirty="0"/>
                        <a:t> </a:t>
                      </a:r>
                      <a:r>
                        <a:rPr lang="en-GB" baseline="0" noProof="0" dirty="0" err="1"/>
                        <a:t>pri</a:t>
                      </a:r>
                      <a:r>
                        <a:rPr lang="en-GB" baseline="0" noProof="0" dirty="0"/>
                        <a:t> </a:t>
                      </a:r>
                      <a:r>
                        <a:rPr lang="en-GB" baseline="0" noProof="0" dirty="0" err="1"/>
                        <a:t>upisu</a:t>
                      </a:r>
                      <a:r>
                        <a:rPr lang="en-GB" baseline="0" noProof="0" dirty="0"/>
                        <a:t> u </a:t>
                      </a:r>
                      <a:r>
                        <a:rPr lang="en-GB" baseline="0" noProof="0" dirty="0" err="1"/>
                        <a:t>srednju</a:t>
                      </a:r>
                      <a:r>
                        <a:rPr lang="en-GB" baseline="0" noProof="0" dirty="0"/>
                        <a:t> </a:t>
                      </a:r>
                      <a:r>
                        <a:rPr lang="en-GB" baseline="0" noProof="0" dirty="0" err="1"/>
                        <a:t>školu</a:t>
                      </a:r>
                      <a:endParaRPr lang="en-GB" baseline="0" noProof="0" dirty="0"/>
                    </a:p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en-GB" baseline="0" noProof="0" dirty="0"/>
                        <a:t>ne </a:t>
                      </a:r>
                      <a:r>
                        <a:rPr lang="en-GB" baseline="0" noProof="0" dirty="0" err="1"/>
                        <a:t>podržava</a:t>
                      </a:r>
                      <a:r>
                        <a:rPr lang="en-GB" baseline="0" noProof="0" dirty="0"/>
                        <a:t> se </a:t>
                      </a:r>
                      <a:r>
                        <a:rPr lang="en-GB" baseline="0" noProof="0" dirty="0" err="1"/>
                        <a:t>prekid</a:t>
                      </a:r>
                      <a:r>
                        <a:rPr lang="en-GB" baseline="0" noProof="0" dirty="0"/>
                        <a:t>  </a:t>
                      </a:r>
                      <a:r>
                        <a:rPr lang="en-GB" baseline="0" noProof="0" dirty="0" err="1"/>
                        <a:t>učenja</a:t>
                      </a:r>
                      <a:r>
                        <a:rPr lang="en-GB" baseline="0" noProof="0" dirty="0"/>
                        <a:t> </a:t>
                      </a:r>
                      <a:r>
                        <a:rPr lang="en-GB" baseline="0" noProof="0" dirty="0" err="1"/>
                        <a:t>izbornog</a:t>
                      </a:r>
                      <a:r>
                        <a:rPr lang="en-GB" baseline="0" noProof="0" dirty="0"/>
                        <a:t> </a:t>
                      </a:r>
                      <a:r>
                        <a:rPr lang="en-GB" baseline="0" noProof="0" dirty="0" err="1"/>
                        <a:t>nastavnog</a:t>
                      </a:r>
                      <a:r>
                        <a:rPr lang="en-GB" baseline="0" noProof="0" dirty="0"/>
                        <a:t> </a:t>
                      </a:r>
                      <a:r>
                        <a:rPr lang="en-GB" baseline="0" noProof="0" dirty="0" err="1"/>
                        <a:t>predmeta</a:t>
                      </a:r>
                      <a:r>
                        <a:rPr lang="en-GB" baseline="0" noProof="0" dirty="0"/>
                        <a:t> </a:t>
                      </a:r>
                      <a:r>
                        <a:rPr lang="en-GB" baseline="0" noProof="0" dirty="0" err="1"/>
                        <a:t>tijekom</a:t>
                      </a:r>
                      <a:r>
                        <a:rPr lang="en-GB" baseline="0" noProof="0" dirty="0"/>
                        <a:t> </a:t>
                      </a:r>
                      <a:r>
                        <a:rPr lang="en-GB" baseline="0" noProof="0" dirty="0" err="1"/>
                        <a:t>nastavne</a:t>
                      </a:r>
                      <a:r>
                        <a:rPr lang="en-GB" baseline="0" noProof="0" dirty="0"/>
                        <a:t> </a:t>
                      </a:r>
                      <a:r>
                        <a:rPr lang="en-GB" baseline="0" noProof="0" dirty="0" err="1"/>
                        <a:t>godine</a:t>
                      </a:r>
                      <a:endParaRPr lang="hr-HR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1" name="Rounded Rectangular Callout 10"/>
          <p:cNvSpPr/>
          <p:nvPr/>
        </p:nvSpPr>
        <p:spPr>
          <a:xfrm>
            <a:off x="10806219" y="2050792"/>
            <a:ext cx="740663" cy="557784"/>
          </a:xfrm>
          <a:prstGeom prst="wedgeRoundRectCallout">
            <a:avLst>
              <a:gd name="adj1" fmla="val -65726"/>
              <a:gd name="adj2" fmla="val 18856"/>
              <a:gd name="adj3" fmla="val 16667"/>
            </a:avLst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39</a:t>
            </a:r>
            <a:endParaRPr lang="hr-HR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10815097" y="4661509"/>
            <a:ext cx="740663" cy="427458"/>
          </a:xfrm>
          <a:prstGeom prst="wedgeRoundRectCallout">
            <a:avLst>
              <a:gd name="adj1" fmla="val -65726"/>
              <a:gd name="adj2" fmla="val 18856"/>
              <a:gd name="adj3" fmla="val 16667"/>
            </a:avLst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33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0330287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266738521"/>
              </p:ext>
            </p:extLst>
          </p:nvPr>
        </p:nvGraphicFramePr>
        <p:xfrm>
          <a:off x="341717" y="940113"/>
          <a:ext cx="11508566" cy="567944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41157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3928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Komentari</a:t>
                      </a:r>
                      <a:r>
                        <a:rPr lang="en-GB" dirty="0"/>
                        <a:t> - </a:t>
                      </a:r>
                      <a:r>
                        <a:rPr lang="en-GB" dirty="0" err="1"/>
                        <a:t>prijedlozi</a:t>
                      </a:r>
                      <a:endParaRPr lang="hr-HR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noProof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Učitelj</a:t>
                      </a:r>
                      <a:r>
                        <a:rPr lang="hr-HR" baseline="0" noProof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razredne nastave s pojačanim programom </a:t>
                      </a:r>
                      <a:r>
                        <a:rPr lang="hr-HR" baseline="0" noProof="0" dirty="0"/>
                        <a:t>iz određenog nastavnog predmeta, odnosno modulom</a:t>
                      </a:r>
                      <a:endParaRPr lang="hr-HR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hr-HR" noProof="0" dirty="0"/>
                        <a:t>ista prava za  zasnivanje radnoga odnosa</a:t>
                      </a:r>
                      <a:r>
                        <a:rPr lang="hr-HR" baseline="0" noProof="0" dirty="0"/>
                        <a:t> kao </a:t>
                      </a:r>
                      <a:r>
                        <a:rPr lang="en-GB" baseline="0" noProof="0" dirty="0"/>
                        <a:t>i</a:t>
                      </a:r>
                      <a:r>
                        <a:rPr lang="hr-HR" baseline="0" noProof="0" dirty="0"/>
                        <a:t> druge osobe koje su završile nastavnički smjer</a:t>
                      </a:r>
                      <a:endParaRPr lang="hr-HR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noProof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Učitelji</a:t>
                      </a:r>
                      <a:r>
                        <a:rPr lang="en-GB" noProof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hr-HR" noProof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en-GB" noProof="0" dirty="0"/>
                        <a:t>“U </a:t>
                      </a:r>
                      <a:r>
                        <a:rPr lang="hr-HR" noProof="0" dirty="0"/>
                        <a:t>članku 105. stavka (6) naprave ispravke kako ne bi predmetni učitelji STEM područja bili u nepravednom položaju tako da stavka a) ostane nepromijenjena. Nadalje u stavkama b) i c) treba napraviti izmjene kako bi se poštovala struka predmeta a ne zapošljavao nedovoljno stručni kadar i time direktno ugrozilo jedno od ključnih područja obrazovanja, a samo zato da bi se uklonile trenutno poteškoće oko deficita nekih predmetnih struka (matematika, fizika i slično).</a:t>
                      </a:r>
                      <a:r>
                        <a:rPr lang="en-GB" noProof="0" dirty="0"/>
                        <a:t>”</a:t>
                      </a:r>
                      <a:endParaRPr lang="hr-HR" i="1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Stručni suradnici</a:t>
                      </a:r>
                      <a:endParaRPr lang="hr-H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hr-HR" noProof="0" dirty="0"/>
                        <a:t>opis poslova</a:t>
                      </a:r>
                      <a:endParaRPr lang="hr-HR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Ravnatelj/ravnateljica</a:t>
                      </a:r>
                      <a:endParaRPr lang="hr-HR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GB" noProof="0" dirty="0" err="1"/>
                        <a:t>licenciranje</a:t>
                      </a:r>
                      <a:endParaRPr lang="en-GB" noProof="0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noProof="0" dirty="0" err="1"/>
                        <a:t>ugovor</a:t>
                      </a:r>
                      <a:r>
                        <a:rPr lang="en-GB" noProof="0" dirty="0"/>
                        <a:t> o </a:t>
                      </a:r>
                      <a:r>
                        <a:rPr lang="en-GB" noProof="0" dirty="0" err="1"/>
                        <a:t>radu</a:t>
                      </a:r>
                      <a:r>
                        <a:rPr lang="en-GB" noProof="0" dirty="0"/>
                        <a:t> na </a:t>
                      </a:r>
                      <a:r>
                        <a:rPr lang="en-GB" noProof="0" dirty="0" err="1"/>
                        <a:t>neodređeno</a:t>
                      </a:r>
                      <a:r>
                        <a:rPr lang="en-GB" noProof="0" dirty="0"/>
                        <a:t> </a:t>
                      </a:r>
                      <a:r>
                        <a:rPr lang="en-GB" noProof="0" dirty="0" err="1"/>
                        <a:t>vrijeme</a:t>
                      </a:r>
                      <a:endParaRPr lang="en-GB" noProof="0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noProof="0" dirty="0"/>
                        <a:t>i</a:t>
                      </a:r>
                      <a:r>
                        <a:rPr lang="hr-HR" noProof="0" dirty="0"/>
                        <a:t>zbor i imenovanje ravnatelja u nekim momentima diskriminatoran</a:t>
                      </a:r>
                      <a:r>
                        <a:rPr lang="en-GB" noProof="0" dirty="0"/>
                        <a:t> (</a:t>
                      </a:r>
                      <a:r>
                        <a:rPr lang="hr-HR" noProof="0" dirty="0"/>
                        <a:t>glasovanje učitelja koji imaju dva puta mogućnost dati glas za svog kandidata</a:t>
                      </a:r>
                      <a:r>
                        <a:rPr lang="en-GB" baseline="0" noProof="0" dirty="0"/>
                        <a:t> </a:t>
                      </a:r>
                      <a:r>
                        <a:rPr lang="hr-HR" noProof="0" dirty="0"/>
                        <a:t>, a ostali zaposlenici samo jedanput</a:t>
                      </a:r>
                      <a:r>
                        <a:rPr lang="en-GB" noProof="0" dirty="0"/>
                        <a:t>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noProof="0" dirty="0"/>
                        <a:t>p</a:t>
                      </a:r>
                      <a:r>
                        <a:rPr lang="hr-HR" noProof="0" dirty="0" err="1"/>
                        <a:t>ostupak</a:t>
                      </a:r>
                      <a:r>
                        <a:rPr lang="hr-HR" noProof="0" dirty="0"/>
                        <a:t> izbora i imenovanja ravnatelja je </a:t>
                      </a:r>
                      <a:r>
                        <a:rPr lang="hr-HR" noProof="0" dirty="0" err="1"/>
                        <a:t>prekompliciran</a:t>
                      </a:r>
                      <a:r>
                        <a:rPr lang="hr-HR" noProof="0" dirty="0"/>
                        <a:t>, vremenski predug i presložen</a:t>
                      </a:r>
                      <a:endParaRPr lang="hr-HR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8" name="Slika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664" y="142043"/>
            <a:ext cx="3332672" cy="675305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11078799" y="1645047"/>
            <a:ext cx="673607" cy="597408"/>
          </a:xfrm>
          <a:prstGeom prst="wedgeRoundRectCallout">
            <a:avLst>
              <a:gd name="adj1" fmla="val -65726"/>
              <a:gd name="adj2" fmla="val 18856"/>
              <a:gd name="adj3" fmla="val 16667"/>
            </a:avLst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21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5244434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414531132"/>
              </p:ext>
            </p:extLst>
          </p:nvPr>
        </p:nvGraphicFramePr>
        <p:xfrm>
          <a:off x="336092" y="1144679"/>
          <a:ext cx="11508566" cy="542036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41157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3928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/>
                        <a:t>OSTALI </a:t>
                      </a:r>
                      <a:r>
                        <a:rPr lang="en-GB" dirty="0" err="1"/>
                        <a:t>komentari</a:t>
                      </a:r>
                      <a:r>
                        <a:rPr lang="en-GB" dirty="0"/>
                        <a:t> – </a:t>
                      </a:r>
                      <a:r>
                        <a:rPr lang="en-GB" dirty="0" err="1"/>
                        <a:t>prijedlozi</a:t>
                      </a:r>
                      <a:endParaRPr lang="hr-HR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noProof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Zaključne ocjene</a:t>
                      </a:r>
                      <a:endParaRPr lang="hr-HR" b="1" noProof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hr-HR" noProof="0" dirty="0"/>
                        <a:t>na dvije decimale</a:t>
                      </a:r>
                      <a:endParaRPr lang="hr-HR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noProof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Školovanja od kuće</a:t>
                      </a:r>
                      <a:endParaRPr lang="en-GB" noProof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hr-HR" noProof="0" dirty="0"/>
                        <a:t>omogućiti</a:t>
                      </a:r>
                      <a:r>
                        <a:rPr lang="hr-HR" baseline="0" noProof="0" dirty="0"/>
                        <a:t> Zakonom</a:t>
                      </a:r>
                      <a:endParaRPr lang="hr-HR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b="0" noProof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Školovanje</a:t>
                      </a:r>
                      <a:r>
                        <a:rPr lang="hr-HR" b="0" baseline="0" noProof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na daljinu</a:t>
                      </a:r>
                      <a:endParaRPr lang="hr-HR" b="0" noProof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hr-HR" noProof="0" dirty="0"/>
                        <a:t>propisati Zakonom</a:t>
                      </a:r>
                      <a:endParaRPr lang="hr-HR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b="0" noProof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Cjelodnena</a:t>
                      </a:r>
                      <a:r>
                        <a:rPr lang="hr-HR" b="0" baseline="0" noProof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nastava</a:t>
                      </a:r>
                      <a:endParaRPr lang="hr-HR" b="0" noProof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hr-HR" noProof="0" dirty="0"/>
                        <a:t>propisati</a:t>
                      </a:r>
                      <a:r>
                        <a:rPr lang="hr-HR" baseline="0" noProof="0" dirty="0"/>
                        <a:t> jasne kriterije za uvođenje cjelodnevne nastav</a:t>
                      </a:r>
                      <a:r>
                        <a:rPr lang="en-GB" baseline="0" noProof="0" dirty="0"/>
                        <a:t>e, </a:t>
                      </a:r>
                      <a:r>
                        <a:rPr lang="en-GB" baseline="0" noProof="0" dirty="0" err="1"/>
                        <a:t>načine</a:t>
                      </a:r>
                      <a:r>
                        <a:rPr lang="en-GB" baseline="0" noProof="0" dirty="0"/>
                        <a:t> </a:t>
                      </a:r>
                      <a:r>
                        <a:rPr lang="en-GB" baseline="0" noProof="0" dirty="0" err="1"/>
                        <a:t>financiranja</a:t>
                      </a:r>
                      <a:r>
                        <a:rPr lang="en-GB" baseline="0" noProof="0" dirty="0"/>
                        <a:t>..</a:t>
                      </a:r>
                      <a:endParaRPr lang="hr-HR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noProof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Produljenje</a:t>
                      </a:r>
                      <a:r>
                        <a:rPr lang="en-GB" b="0" noProof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GB" b="0" noProof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trajnanja</a:t>
                      </a:r>
                      <a:r>
                        <a:rPr lang="en-GB" b="0" noProof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GB" b="0" noProof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osnovn</a:t>
                      </a:r>
                      <a:r>
                        <a:rPr lang="hr-HR" b="0" noProof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</a:t>
                      </a:r>
                      <a:r>
                        <a:rPr lang="en-GB" b="0" noProof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GB" b="0" noProof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škole</a:t>
                      </a:r>
                      <a:endParaRPr lang="hr-HR" b="0" noProof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GB" noProof="0" dirty="0"/>
                        <a:t>“</a:t>
                      </a:r>
                      <a:r>
                        <a:rPr lang="en-GB" noProof="0" dirty="0" err="1"/>
                        <a:t>predškola</a:t>
                      </a:r>
                      <a:r>
                        <a:rPr lang="en-GB" noProof="0" dirty="0"/>
                        <a:t> bi </a:t>
                      </a:r>
                      <a:r>
                        <a:rPr lang="en-GB" noProof="0" dirty="0" err="1"/>
                        <a:t>trebala</a:t>
                      </a:r>
                      <a:r>
                        <a:rPr lang="en-GB" noProof="0" dirty="0"/>
                        <a:t> </a:t>
                      </a:r>
                      <a:r>
                        <a:rPr lang="en-GB" noProof="0" dirty="0" err="1"/>
                        <a:t>biti</a:t>
                      </a:r>
                      <a:r>
                        <a:rPr lang="en-GB" noProof="0" dirty="0"/>
                        <a:t> </a:t>
                      </a:r>
                      <a:r>
                        <a:rPr lang="en-GB" noProof="0" dirty="0" err="1"/>
                        <a:t>prvi</a:t>
                      </a:r>
                      <a:r>
                        <a:rPr lang="en-GB" noProof="0" dirty="0"/>
                        <a:t> </a:t>
                      </a:r>
                      <a:r>
                        <a:rPr lang="en-GB" noProof="0" dirty="0" err="1"/>
                        <a:t>razred</a:t>
                      </a:r>
                      <a:r>
                        <a:rPr lang="en-GB" noProof="0" dirty="0"/>
                        <a:t>”</a:t>
                      </a:r>
                      <a:endParaRPr lang="hr-HR" i="1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Zasnivanje</a:t>
                      </a:r>
                      <a:r>
                        <a:rPr lang="en-GB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GB" b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radnog</a:t>
                      </a:r>
                      <a:r>
                        <a:rPr lang="en-GB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GB" b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odnosa</a:t>
                      </a:r>
                      <a:r>
                        <a:rPr lang="en-GB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GB" b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bez</a:t>
                      </a:r>
                      <a:r>
                        <a:rPr lang="en-GB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GB" b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natječaja</a:t>
                      </a:r>
                      <a:endParaRPr lang="hr-HR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GB" noProof="0" dirty="0"/>
                        <a:t>r</a:t>
                      </a:r>
                      <a:r>
                        <a:rPr lang="hr-HR" noProof="0" dirty="0"/>
                        <a:t>ok u članku 114. stavku 1. promijeniti s 60 dana na 90 dana</a:t>
                      </a:r>
                      <a:endParaRPr lang="en-GB" noProof="0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noProof="0" dirty="0" err="1"/>
                        <a:t>vrednovati</a:t>
                      </a:r>
                      <a:r>
                        <a:rPr lang="en-GB" baseline="0" noProof="0" dirty="0"/>
                        <a:t> </a:t>
                      </a:r>
                      <a:r>
                        <a:rPr lang="en-GB" baseline="0" noProof="0" dirty="0" err="1"/>
                        <a:t>izvrsnost</a:t>
                      </a:r>
                      <a:r>
                        <a:rPr lang="en-GB" baseline="0" noProof="0" dirty="0"/>
                        <a:t> </a:t>
                      </a:r>
                      <a:r>
                        <a:rPr lang="en-GB" baseline="0" noProof="0" dirty="0" err="1"/>
                        <a:t>pri</a:t>
                      </a:r>
                      <a:r>
                        <a:rPr lang="en-GB" baseline="0" noProof="0" dirty="0"/>
                        <a:t> </a:t>
                      </a:r>
                      <a:r>
                        <a:rPr lang="en-GB" baseline="0" noProof="0" dirty="0" err="1"/>
                        <a:t>zasnivanju</a:t>
                      </a:r>
                      <a:r>
                        <a:rPr lang="en-GB" baseline="0" noProof="0" dirty="0"/>
                        <a:t> </a:t>
                      </a:r>
                      <a:r>
                        <a:rPr lang="en-GB" baseline="0" noProof="0" dirty="0" err="1"/>
                        <a:t>radnoga</a:t>
                      </a:r>
                      <a:r>
                        <a:rPr lang="en-GB" baseline="0" noProof="0" dirty="0"/>
                        <a:t> </a:t>
                      </a:r>
                      <a:r>
                        <a:rPr lang="en-GB" baseline="0" noProof="0" dirty="0" err="1"/>
                        <a:t>odnosa</a:t>
                      </a:r>
                      <a:endParaRPr lang="en-GB" baseline="0" noProof="0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baseline="0" noProof="0" dirty="0" err="1"/>
                        <a:t>uk</a:t>
                      </a:r>
                      <a:r>
                        <a:rPr lang="hr-HR" baseline="0" noProof="0" dirty="0"/>
                        <a:t>i</a:t>
                      </a:r>
                      <a:r>
                        <a:rPr lang="en-GB" baseline="0" noProof="0" dirty="0" err="1"/>
                        <a:t>danje</a:t>
                      </a:r>
                      <a:r>
                        <a:rPr lang="en-GB" baseline="0" noProof="0" dirty="0"/>
                        <a:t> </a:t>
                      </a:r>
                      <a:r>
                        <a:rPr lang="en-GB" baseline="0" noProof="0" dirty="0" err="1"/>
                        <a:t>Pravilnika</a:t>
                      </a:r>
                      <a:r>
                        <a:rPr lang="en-GB" baseline="0" noProof="0" dirty="0"/>
                        <a:t> o </a:t>
                      </a:r>
                      <a:r>
                        <a:rPr lang="en-GB" baseline="0" noProof="0" dirty="0" err="1"/>
                        <a:t>zapošljavanju</a:t>
                      </a:r>
                      <a:endParaRPr lang="hr-HR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Proračun</a:t>
                      </a:r>
                      <a:r>
                        <a:rPr lang="hr-HR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  <a:r>
                        <a:rPr lang="en-GB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GB" b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jedinica</a:t>
                      </a:r>
                      <a:r>
                        <a:rPr lang="en-GB" b="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GB" b="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lokalne</a:t>
                      </a:r>
                      <a:r>
                        <a:rPr lang="en-GB" b="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GB" b="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samouprave</a:t>
                      </a:r>
                      <a:r>
                        <a:rPr lang="en-GB" b="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i </a:t>
                      </a:r>
                      <a:r>
                        <a:rPr lang="en-GB" b="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jednosmjenska</a:t>
                      </a:r>
                      <a:r>
                        <a:rPr lang="en-GB" b="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GB" b="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nastava</a:t>
                      </a:r>
                      <a:endParaRPr lang="hr-HR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en-GB" noProof="0" dirty="0"/>
                        <a:t>“P</a:t>
                      </a:r>
                      <a:r>
                        <a:rPr lang="hr-HR" noProof="0" dirty="0" err="1"/>
                        <a:t>romjene</a:t>
                      </a:r>
                      <a:r>
                        <a:rPr lang="hr-HR" noProof="0" dirty="0"/>
                        <a:t> vezane uz demografiju mogu uspješno provesti jedinice lokalne uprave i samouprave te je za to potrebno osigurati barem 50% potrebnih sredstava iz državnog proračuna ili drugih izvora. O povećanju kapaciteta školskog prostora ovisi i </a:t>
                      </a:r>
                      <a:r>
                        <a:rPr lang="hr-HR" noProof="0" dirty="0" err="1"/>
                        <a:t>jednosmjenska</a:t>
                      </a:r>
                      <a:r>
                        <a:rPr lang="hr-HR" noProof="0" dirty="0"/>
                        <a:t> nastava ali i vezivanje ljudi za određene prostore jer kad postoji prostor za druge aktivnosti na jednom mjestu, t</a:t>
                      </a:r>
                      <a:r>
                        <a:rPr lang="en-GB" noProof="0" dirty="0"/>
                        <a:t>e</a:t>
                      </a:r>
                      <a:r>
                        <a:rPr lang="hr-HR" noProof="0" dirty="0"/>
                        <a:t> je jedna briga roditelja manje, a veliki plus za sredinu u kojima se škole proširuju a ne zatvaraju.</a:t>
                      </a:r>
                      <a:r>
                        <a:rPr lang="en-GB" noProof="0" dirty="0"/>
                        <a:t>”</a:t>
                      </a:r>
                      <a:endParaRPr lang="hr-HR" i="1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8" name="Slika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4039" y="255423"/>
            <a:ext cx="3332672" cy="67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275953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267655449"/>
              </p:ext>
            </p:extLst>
          </p:nvPr>
        </p:nvGraphicFramePr>
        <p:xfrm>
          <a:off x="341717" y="1819922"/>
          <a:ext cx="11508566" cy="189992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35636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449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06691"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/>
                        <a:t>OSTALI </a:t>
                      </a:r>
                      <a:r>
                        <a:rPr lang="en-GB" dirty="0" err="1"/>
                        <a:t>komentari</a:t>
                      </a:r>
                      <a:r>
                        <a:rPr lang="en-GB" dirty="0"/>
                        <a:t> - </a:t>
                      </a:r>
                      <a:r>
                        <a:rPr lang="en-GB" dirty="0" err="1"/>
                        <a:t>prijedlozi</a:t>
                      </a:r>
                      <a:endParaRPr lang="hr-HR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hr-HR" noProof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Tx/>
                        <a:buChar char="-"/>
                      </a:pPr>
                      <a:endParaRPr lang="en-GB" sz="1800" b="0" kern="1200" baseline="0" noProof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noProof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Sastav školskog/</a:t>
                      </a:r>
                      <a:r>
                        <a:rPr lang="hr-HR" noProof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domskog</a:t>
                      </a:r>
                      <a:r>
                        <a:rPr lang="hr-HR" noProof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odbora</a:t>
                      </a:r>
                      <a:endParaRPr lang="hr-HR" b="0" noProof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hr-HR" noProof="0" dirty="0">
                          <a:effectLst/>
                        </a:rPr>
                        <a:t>broj članova</a:t>
                      </a:r>
                      <a:r>
                        <a:rPr lang="en-GB" baseline="0" noProof="0" dirty="0">
                          <a:effectLst/>
                        </a:rPr>
                        <a:t> i </a:t>
                      </a:r>
                      <a:r>
                        <a:rPr lang="hr-HR" baseline="0" noProof="0" dirty="0">
                          <a:effectLst/>
                        </a:rPr>
                        <a:t>sastav</a:t>
                      </a:r>
                      <a:endParaRPr lang="hr-HR" noProof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hr-HR" b="0" noProof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Mreža školskih ustanova</a:t>
                      </a:r>
                      <a:endParaRPr lang="hr-HR" b="0" noProof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hr-HR" noProof="0" dirty="0">
                          <a:effectLst/>
                        </a:rPr>
                        <a:t>sve manje učenika – ujednačavanje među školama</a:t>
                      </a:r>
                      <a:endParaRPr lang="en-GB" noProof="0" dirty="0">
                        <a:effectLst/>
                      </a:endParaRPr>
                    </a:p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hr-HR" noProof="0" dirty="0">
                          <a:effectLst/>
                        </a:rPr>
                        <a:t>ujednačiti broj učenika</a:t>
                      </a:r>
                      <a:r>
                        <a:rPr lang="en-GB" noProof="0" dirty="0">
                          <a:effectLst/>
                        </a:rPr>
                        <a:t>;</a:t>
                      </a:r>
                      <a:r>
                        <a:rPr lang="en-GB" baseline="0" noProof="0" dirty="0">
                          <a:effectLst/>
                        </a:rPr>
                        <a:t> </a:t>
                      </a:r>
                      <a:r>
                        <a:rPr lang="en-GB" noProof="0" dirty="0">
                          <a:effectLst/>
                        </a:rPr>
                        <a:t>problem </a:t>
                      </a:r>
                      <a:r>
                        <a:rPr lang="hr-HR" noProof="0" dirty="0">
                          <a:effectLst/>
                        </a:rPr>
                        <a:t>prijevoza</a:t>
                      </a:r>
                      <a:endParaRPr lang="hr-HR" noProof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8" name="Slika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664" y="621438"/>
            <a:ext cx="3332672" cy="675305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341717" y="4139784"/>
            <a:ext cx="11548872" cy="79956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sz="2400" b="1" kern="0" dirty="0" err="1">
                <a:solidFill>
                  <a:schemeClr val="bg1"/>
                </a:solidFill>
              </a:rPr>
              <a:t>Radna</a:t>
            </a:r>
            <a:r>
              <a:rPr lang="en-GB" sz="2400" b="1" kern="0" dirty="0">
                <a:solidFill>
                  <a:schemeClr val="bg1"/>
                </a:solidFill>
              </a:rPr>
              <a:t> </a:t>
            </a:r>
            <a:r>
              <a:rPr lang="en-GB" sz="2400" b="1" kern="0" dirty="0" err="1">
                <a:solidFill>
                  <a:schemeClr val="bg1"/>
                </a:solidFill>
              </a:rPr>
              <a:t>skupina</a:t>
            </a:r>
            <a:r>
              <a:rPr lang="en-GB" sz="2400" b="1" kern="0" dirty="0">
                <a:solidFill>
                  <a:schemeClr val="bg1"/>
                </a:solidFill>
              </a:rPr>
              <a:t> </a:t>
            </a:r>
            <a:r>
              <a:rPr lang="en-GB" sz="2400" b="1" kern="0" dirty="0" err="1">
                <a:solidFill>
                  <a:schemeClr val="bg1"/>
                </a:solidFill>
              </a:rPr>
              <a:t>razmatra</a:t>
            </a:r>
            <a:r>
              <a:rPr lang="en-GB" sz="2400" b="1" kern="0" dirty="0">
                <a:solidFill>
                  <a:schemeClr val="bg1"/>
                </a:solidFill>
              </a:rPr>
              <a:t> </a:t>
            </a:r>
            <a:r>
              <a:rPr lang="en-GB" sz="2400" b="1" kern="0" dirty="0" err="1">
                <a:solidFill>
                  <a:schemeClr val="bg1"/>
                </a:solidFill>
              </a:rPr>
              <a:t>sve</a:t>
            </a:r>
            <a:r>
              <a:rPr lang="hr-HR" sz="2400" b="1" kern="0" dirty="0">
                <a:solidFill>
                  <a:schemeClr val="bg1"/>
                </a:solidFill>
              </a:rPr>
              <a:t> zaprimljen</a:t>
            </a:r>
            <a:r>
              <a:rPr lang="en-GB" sz="2400" b="1" kern="0" dirty="0">
                <a:solidFill>
                  <a:schemeClr val="bg1"/>
                </a:solidFill>
              </a:rPr>
              <a:t>e</a:t>
            </a:r>
            <a:r>
              <a:rPr lang="hr-HR" sz="2400" b="1" kern="0" dirty="0">
                <a:solidFill>
                  <a:schemeClr val="bg1"/>
                </a:solidFill>
              </a:rPr>
              <a:t> </a:t>
            </a:r>
            <a:r>
              <a:rPr lang="hr-HR" sz="2400" b="1" kern="0" dirty="0" err="1">
                <a:solidFill>
                  <a:schemeClr val="bg1"/>
                </a:solidFill>
              </a:rPr>
              <a:t>prijedlo</a:t>
            </a:r>
            <a:r>
              <a:rPr lang="en-GB" sz="2400" b="1" kern="0" dirty="0" err="1">
                <a:solidFill>
                  <a:schemeClr val="bg1"/>
                </a:solidFill>
              </a:rPr>
              <a:t>ge</a:t>
            </a:r>
            <a:r>
              <a:rPr lang="en-GB" sz="2400" b="1" kern="0" dirty="0">
                <a:solidFill>
                  <a:schemeClr val="bg1"/>
                </a:solidFill>
              </a:rPr>
              <a:t>.</a:t>
            </a:r>
            <a:endParaRPr lang="hr-HR" sz="2400" b="1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626758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579" y="1471258"/>
            <a:ext cx="11315700" cy="613994"/>
          </a:xfrm>
        </p:spPr>
        <p:txBody>
          <a:bodyPr/>
          <a:lstStyle/>
          <a:p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Poslani su</a:t>
            </a:r>
            <a:r>
              <a:rPr lang="hr-HR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rijedlo</a:t>
            </a:r>
            <a:r>
              <a:rPr lang="hr-H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zi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HUROŠ-a </a:t>
            </a:r>
            <a:r>
              <a:rPr lang="hr-HR" sz="2400" b="1" dirty="0">
                <a:latin typeface="Calibri" panose="020F0502020204030204" pitchFamily="34" charset="0"/>
                <a:cs typeface="Calibri" panose="020F0502020204030204" pitchFamily="34" charset="0"/>
              </a:rPr>
              <a:t> i UHSR-a</a:t>
            </a:r>
            <a:endParaRPr lang="hr-HR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18577" y="2218921"/>
            <a:ext cx="11269702" cy="150082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t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just"/>
            <a:r>
              <a:rPr lang="hr-HR" sz="2000" b="1" dirty="0">
                <a:solidFill>
                  <a:schemeClr val="tx1"/>
                </a:solidFill>
              </a:rPr>
              <a:t>1. Reguliranje statusa ravnatelja školskih ustanova </a:t>
            </a:r>
          </a:p>
          <a:p>
            <a:r>
              <a:rPr lang="hr-H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↕</a:t>
            </a:r>
            <a:endParaRPr lang="hr-HR" sz="2000" b="1" dirty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r-HR" sz="2000" b="1" dirty="0">
                <a:solidFill>
                  <a:schemeClr val="tx1"/>
                </a:solidFill>
                <a:latin typeface="+mn-lt"/>
              </a:rPr>
              <a:t>pravna nesigurnost zaposlenja </a:t>
            </a:r>
            <a:r>
              <a:rPr lang="hr-HR" sz="2000" dirty="0">
                <a:solidFill>
                  <a:schemeClr val="tx1"/>
                </a:solidFill>
                <a:latin typeface="+mn-lt"/>
              </a:rPr>
              <a:t>(ugovor o radu na pet godina, pravo povratka na ranije poslove za najviše dva mandata, nema prava na otkazni rok, otpremninu…)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sz="1050" b="1" kern="0" dirty="0">
              <a:ln/>
              <a:solidFill>
                <a:schemeClr val="accent6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18577" y="4428699"/>
            <a:ext cx="11269702" cy="191608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t">
            <a:noAutofit/>
            <a:sp3d extrusionH="57150" prstMaterial="softEdge">
              <a:bevelT w="254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just"/>
            <a:r>
              <a:rPr lang="hr-HR" sz="2000" b="1" dirty="0">
                <a:solidFill>
                  <a:schemeClr val="tx1"/>
                </a:solidFill>
                <a:latin typeface="+mn-lt"/>
              </a:rPr>
              <a:t>Predlaže  se profesionalizacija  → </a:t>
            </a:r>
            <a:r>
              <a:rPr lang="hr-HR" sz="2000" dirty="0">
                <a:solidFill>
                  <a:schemeClr val="tx1"/>
                </a:solidFill>
                <a:latin typeface="+mn-lt"/>
              </a:rPr>
              <a:t>nema reizbora</a:t>
            </a:r>
          </a:p>
          <a:p>
            <a:r>
              <a:rPr lang="hr-HR" sz="2000" dirty="0">
                <a:solidFill>
                  <a:schemeClr val="tx1"/>
                </a:solidFill>
                <a:latin typeface="+mn-lt"/>
              </a:rPr>
              <a:t>↓</a:t>
            </a:r>
          </a:p>
          <a:p>
            <a:pPr marL="457200" indent="-457200" algn="just">
              <a:buAutoNum type="alphaLcParenR"/>
            </a:pPr>
            <a:r>
              <a:rPr lang="hr-HR" sz="2000" dirty="0">
                <a:solidFill>
                  <a:schemeClr val="tx1"/>
                </a:solidFill>
                <a:latin typeface="+mn-lt"/>
              </a:rPr>
              <a:t>svakih 5 godina školski odbor vrednuje rad ravnatelja prema propisanim kriterijima te ukoliko ravnatelj i dalje zadovoljava te kriterije produžuje mu se mandat</a:t>
            </a:r>
          </a:p>
          <a:p>
            <a:pPr marL="457200" indent="-457200" algn="just">
              <a:buAutoNum type="alphaLcParenR"/>
            </a:pPr>
            <a:r>
              <a:rPr lang="hr-HR" sz="2000" dirty="0">
                <a:solidFill>
                  <a:schemeClr val="tx1"/>
                </a:solidFill>
                <a:latin typeface="+mn-lt"/>
              </a:rPr>
              <a:t>predložiti kriterije koji već postoje kao kompetencije u standardu zanimanja i standardu kvalifikacije Ravnatelj odgojno - obrazovne ustanove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5884151" y="386229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↕</a:t>
            </a:r>
            <a:endParaRPr lang="hr-H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Naslov 1">
            <a:extLst>
              <a:ext uri="{FF2B5EF4-FFF2-40B4-BE49-F238E27FC236}">
                <a16:creationId xmlns:a16="http://schemas.microsoft.com/office/drawing/2014/main" xmlns="" id="{C0F0582F-E57B-48FE-8255-C5D37D3800E4}"/>
              </a:ext>
            </a:extLst>
          </p:cNvPr>
          <p:cNvSpPr txBox="1">
            <a:spLocks/>
          </p:cNvSpPr>
          <p:nvPr/>
        </p:nvSpPr>
        <p:spPr bwMode="black">
          <a:xfrm>
            <a:off x="1955519" y="477232"/>
            <a:ext cx="8149819" cy="750163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b="1" cap="none" spc="0" dirty="0">
                <a:ln/>
                <a:solidFill>
                  <a:srgbClr val="FF0000"/>
                </a:solidFill>
                <a:cs typeface="Calibri" panose="020F0502020204030204" pitchFamily="34" charset="0"/>
              </a:rPr>
              <a:t>NOVI ZAKON O ODGOJU I OBRAZOVANJU</a:t>
            </a:r>
          </a:p>
        </p:txBody>
      </p:sp>
    </p:spTree>
    <p:extLst>
      <p:ext uri="{BB962C8B-B14F-4D97-AF65-F5344CB8AC3E}">
        <p14:creationId xmlns:p14="http://schemas.microsoft.com/office/powerpoint/2010/main" val="2687549991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8B9F78A-A565-4940-BCFB-076D881B4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1089" y="616999"/>
            <a:ext cx="8149819" cy="750163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hr-HR" b="1" cap="none" spc="0" dirty="0">
                <a:ln/>
                <a:solidFill>
                  <a:srgbClr val="FF0000"/>
                </a:solidFill>
                <a:cs typeface="Calibri" panose="020F0502020204030204" pitchFamily="34" charset="0"/>
              </a:rPr>
              <a:t>PRIJEDLOZI ČLANAKA HUROŠ-A I UHSR-A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A689735A-4074-436E-8756-E18FB61C9C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009" y="1908699"/>
            <a:ext cx="10741981" cy="3870664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675"/>
              </a:spcAft>
            </a:pPr>
            <a:r>
              <a:rPr lang="hr-HR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Osoba imenovana za ravnatelja u školskoj ustanovi sklapa sa školskim odborom ugovor o radu na neodređeno vrijeme u punom radnom vremenu s time da se svakih 5 godina provodi vrednovanje rada ravnatelja na Školskom odboru.</a:t>
            </a:r>
            <a:endParaRPr lang="hr-HR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675"/>
              </a:spcAft>
            </a:pPr>
            <a:r>
              <a:rPr lang="hr-HR" sz="2000" b="1" u="sng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Obrazloženje članka:</a:t>
            </a:r>
            <a:endParaRPr lang="hr-HR" sz="2000" b="1" u="sng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675"/>
              </a:spcAft>
            </a:pPr>
            <a:r>
              <a:rPr lang="hr-HR" sz="20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Ovime bi se uvela dugo </a:t>
            </a:r>
            <a:r>
              <a:rPr lang="hr-HR" sz="2000" b="1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najavljivana profesionalizacija rada ravnatelja u skladu s 5. ciljem Strategije znanosti, obrazovanja i tehnologije.</a:t>
            </a:r>
            <a:r>
              <a:rPr lang="hr-HR" sz="20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Kriteriji potvrđivanja/izbora ravnatelja trebaju biti vezani uz kompetencije propisane standardom zanimanja i standardom kvalifikacije Ravnatelj odgojno - obrazovne ustanove koji je upisan u nacionalni kvalifikacijski sustav.</a:t>
            </a:r>
            <a:endParaRPr lang="hr-HR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963501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Paket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TM10001115[[fn=Paket]]</Template>
  <TotalTime>165</TotalTime>
  <Words>1866</Words>
  <Application>Microsoft Office PowerPoint</Application>
  <PresentationFormat>Široki zaslon</PresentationFormat>
  <Paragraphs>157</Paragraphs>
  <Slides>18</Slides>
  <Notes>2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26" baseType="lpstr">
      <vt:lpstr>SimHei</vt:lpstr>
      <vt:lpstr>Arial</vt:lpstr>
      <vt:lpstr>Arial Narrow</vt:lpstr>
      <vt:lpstr>Calibri</vt:lpstr>
      <vt:lpstr>Gill Sans MT</vt:lpstr>
      <vt:lpstr>Times New Roman</vt:lpstr>
      <vt:lpstr>Wingdings</vt:lpstr>
      <vt:lpstr>Paket</vt:lpstr>
      <vt:lpstr>IZRADA ZAKONA O ODGOJU I OBRAZOVANJU U OSNOVNOJ I SREDNJOJ ŠKOLI</vt:lpstr>
      <vt:lpstr>CILJEVI NOVOGA ZAKONA…</vt:lpstr>
      <vt:lpstr>PLANIRANE PROMJENE U SUSTAVU ODGOJA I OBRAZOVANJA </vt:lpstr>
      <vt:lpstr>OBRAZAC PRETHODNE PROCJENE NA ZAKON O ODGOJU I OBRAZOVANJU U OSNOVNOJ I SREDNJOJ ŠKOLI</vt:lpstr>
      <vt:lpstr>PowerPointova prezentacija</vt:lpstr>
      <vt:lpstr>PowerPointova prezentacija</vt:lpstr>
      <vt:lpstr>PowerPointova prezentacija</vt:lpstr>
      <vt:lpstr>PowerPointova prezentacija</vt:lpstr>
      <vt:lpstr>PRIJEDLOZI ČLANAKA HUROŠ-A I UHSR-A</vt:lpstr>
      <vt:lpstr>BRISANJE POSTOJEĆEG STAVKA</vt:lpstr>
      <vt:lpstr>PRIJELAZNE I ZAVRŠNE ODREDBE</vt:lpstr>
      <vt:lpstr>OBRAZLOŽENJE PRETHODNOG ČLANKA</vt:lpstr>
      <vt:lpstr>PRIJEDLOG- UVJETI ZA ZASNIVANJE RADNOG ODNOSA</vt:lpstr>
      <vt:lpstr>Zakonodavni okvir</vt:lpstr>
      <vt:lpstr> Projekt „Informatizacija procesa i uspostava cjelovite elektroničke usluge upisa u odgojne i obrazovne ustanove” </vt:lpstr>
      <vt:lpstr>CILJEVI PROJEKTA</vt:lpstr>
      <vt:lpstr>MODULI KOJI SE RAZVIJAJU I UNAPREĐUJU PROJEKTOM</vt:lpstr>
      <vt:lpstr>HVALA na pažnji!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Izrada Zakona o odgoju i obrazovanju u osnovnoj i srednjoj školi</dc:title>
  <dc:creator>Matea Marenić</dc:creator>
  <cp:lastModifiedBy>Josip Mandurić</cp:lastModifiedBy>
  <cp:revision>8</cp:revision>
  <dcterms:created xsi:type="dcterms:W3CDTF">2021-12-04T17:54:14Z</dcterms:created>
  <dcterms:modified xsi:type="dcterms:W3CDTF">2021-12-07T07:48:56Z</dcterms:modified>
</cp:coreProperties>
</file>